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3" r:id="rId1"/>
  </p:sldMasterIdLst>
  <p:notesMasterIdLst>
    <p:notesMasterId r:id="rId12"/>
  </p:notesMasterIdLst>
  <p:sldIdLst>
    <p:sldId id="273" r:id="rId2"/>
    <p:sldId id="280" r:id="rId3"/>
    <p:sldId id="278" r:id="rId4"/>
    <p:sldId id="287" r:id="rId5"/>
    <p:sldId id="288" r:id="rId6"/>
    <p:sldId id="284" r:id="rId7"/>
    <p:sldId id="285" r:id="rId8"/>
    <p:sldId id="286" r:id="rId9"/>
    <p:sldId id="289" r:id="rId10"/>
    <p:sldId id="272" r:id="rId11"/>
  </p:sldIdLst>
  <p:sldSz cx="9144000" cy="5143500" type="screen16x9"/>
  <p:notesSz cx="6858000" cy="9144000"/>
  <p:embeddedFontLst>
    <p:embeddedFont>
      <p:font typeface="Gill Sans MT" pitchFamily="34" charset="0"/>
      <p:regular r:id="rId13"/>
      <p:bold r:id="rId14"/>
      <p:italic r:id="rId15"/>
      <p:boldItalic r:id="rId16"/>
    </p:embeddedFont>
    <p:embeddedFont>
      <p:font typeface="Wingdings 2" pitchFamily="18" charset="2"/>
      <p:regular r:id="rId17"/>
    </p:embeddedFont>
    <p:embeddedFont>
      <p:font typeface="Calibri" pitchFamily="34" charset="0"/>
      <p:regular r:id="rId18"/>
      <p:bold r:id="rId19"/>
      <p:italic r:id="rId20"/>
      <p:boldItalic r:id="rId21"/>
    </p:embeddedFont>
    <p:embeddedFont>
      <p:font typeface="Verdana" pitchFamily="34" charset="0"/>
      <p:regular r:id="rId22"/>
      <p:bold r:id="rId23"/>
      <p:italic r:id="rId24"/>
      <p:bold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31" autoAdjust="0"/>
    <p:restoredTop sz="94660"/>
  </p:normalViewPr>
  <p:slideViewPr>
    <p:cSldViewPr snapToGrid="0">
      <p:cViewPr>
        <p:scale>
          <a:sx n="100" d="100"/>
          <a:sy n="100" d="100"/>
        </p:scale>
        <p:origin x="-936" y="-259"/>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 xmlns:p14="http://schemas.microsoft.com/office/powerpoint/2010/main" val="42099193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269923"/>
            <a:ext cx="7406640" cy="1104138"/>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387548"/>
            <a:ext cx="7406640" cy="131445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20" name="Footer Placeholder 19"/>
          <p:cNvSpPr>
            <a:spLocks noGrp="1"/>
          </p:cNvSpPr>
          <p:nvPr>
            <p:ph type="ftr" sz="quarter" idx="11"/>
          </p:nvPr>
        </p:nvSpPr>
        <p:spPr/>
        <p:txBody>
          <a:bodyPr/>
          <a:lstStyle>
            <a:extLst/>
          </a:lstStyle>
          <a:p>
            <a:endParaRPr lang="en-US" dirty="0"/>
          </a:p>
        </p:txBody>
      </p:sp>
      <p:sp>
        <p:nvSpPr>
          <p:cNvPr id="10" name="Slide Number Placeholder 9"/>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8" name="Oval 7"/>
          <p:cNvSpPr/>
          <p:nvPr/>
        </p:nvSpPr>
        <p:spPr>
          <a:xfrm>
            <a:off x="921433" y="1060352"/>
            <a:ext cx="210312" cy="157734"/>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008762"/>
            <a:ext cx="64008" cy="48006"/>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55C6B4A9-1611-4792-9094-5F34BCA07E0B}" type="datetimeFigureOut">
              <a:rPr lang="en-US" smtClean="0"/>
              <a:pPr/>
              <a:t>11/24/2020</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05980"/>
            <a:ext cx="1828800" cy="4388644"/>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05980"/>
            <a:ext cx="5562600" cy="4388644"/>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41"/>
            <a:ext cx="6858000"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1950244"/>
            <a:ext cx="6400800" cy="17145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800100"/>
            <a:ext cx="6400800" cy="1132284"/>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10" name="Rectangle 9"/>
          <p:cNvSpPr/>
          <p:nvPr/>
        </p:nvSpPr>
        <p:spPr bwMode="invGray">
          <a:xfrm>
            <a:off x="2286000" y="0"/>
            <a:ext cx="76200"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110992"/>
            <a:ext cx="210312" cy="157734"/>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059403"/>
            <a:ext cx="64008" cy="48006"/>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EB712588-04B1-427B-82EE-E8DB90309F08}" type="datetimeFigureOut">
              <a:rPr lang="en-US" smtClean="0"/>
              <a:pPr/>
              <a:t>11/24/2020</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3870252"/>
            <a:ext cx="8229600" cy="85725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51435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6" name="Rectangle 5"/>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62583"/>
            <a:ext cx="3810000" cy="871538"/>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055223"/>
            <a:ext cx="3810000" cy="523875"/>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600201"/>
            <a:ext cx="8153400" cy="299442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42A54C80-263E-416B-A8E0-580EDEADCBDC}" type="datetimeFigureOut">
              <a:rPr lang="en-US" smtClean="0"/>
              <a:pPr/>
              <a:t>11/24/2020</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800100"/>
            <a:ext cx="2743200" cy="14859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B61BEF0D-F0BB-DE4B-95CE-6DB70DBA9567}" type="datetimeFigureOut">
              <a:rPr lang="en-US" smtClean="0"/>
              <a:pPr/>
              <a:t>11/24/2020</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8" name="Rectangle 7"/>
          <p:cNvSpPr/>
          <p:nvPr/>
        </p:nvSpPr>
        <p:spPr>
          <a:xfrm>
            <a:off x="762000" y="800100"/>
            <a:ext cx="4572000" cy="3429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857253"/>
            <a:ext cx="4419600" cy="2635898"/>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715756"/>
            <a:ext cx="685800"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702589"/>
            <a:ext cx="649224"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3600450"/>
            <a:ext cx="4419600" cy="5715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611941"/>
            <a:ext cx="1638887" cy="1229165"/>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7" y="15827"/>
            <a:ext cx="1702191" cy="1276643"/>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2" y="791308"/>
            <a:ext cx="1125717" cy="826968"/>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4" y="-41"/>
            <a:ext cx="8131127"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05979"/>
            <a:ext cx="7498080" cy="85725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085850"/>
            <a:ext cx="7498080" cy="360045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4729162"/>
            <a:ext cx="2133600" cy="357188"/>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B61BEF0D-F0BB-DE4B-95CE-6DB70DBA9567}" type="datetimeFigureOut">
              <a:rPr lang="en-US" smtClean="0"/>
              <a:pPr/>
              <a:t>11/24/2020</a:t>
            </a:fld>
            <a:endParaRPr lang="en-US" dirty="0"/>
          </a:p>
        </p:txBody>
      </p:sp>
      <p:sp>
        <p:nvSpPr>
          <p:cNvPr id="10" name="Footer Placeholder 9"/>
          <p:cNvSpPr>
            <a:spLocks noGrp="1"/>
          </p:cNvSpPr>
          <p:nvPr>
            <p:ph type="ftr" sz="quarter" idx="3"/>
          </p:nvPr>
        </p:nvSpPr>
        <p:spPr>
          <a:xfrm>
            <a:off x="5715000" y="4729162"/>
            <a:ext cx="2895600" cy="357188"/>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dirty="0"/>
          </a:p>
        </p:txBody>
      </p:sp>
      <p:sp>
        <p:nvSpPr>
          <p:cNvPr id="22" name="Slide Number Placeholder 21"/>
          <p:cNvSpPr>
            <a:spLocks noGrp="1"/>
          </p:cNvSpPr>
          <p:nvPr>
            <p:ph type="sldNum" sz="quarter" idx="4"/>
          </p:nvPr>
        </p:nvSpPr>
        <p:spPr>
          <a:xfrm>
            <a:off x="8613648" y="4729162"/>
            <a:ext cx="457200" cy="357188"/>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15" name="Rectangle 14"/>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hf sldNum="0" hdr="0" ftr="0" dt="0"/>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shishch164/WebDev_Projects/tree/master/WebHelper"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3908" y="199104"/>
            <a:ext cx="7240249" cy="742797"/>
          </a:xfrm>
        </p:spPr>
        <p:txBody>
          <a:bodyPr>
            <a:noAutofit/>
          </a:bodyPr>
          <a:lstStyle/>
          <a:p>
            <a:pPr algn="ctr"/>
            <a:r>
              <a:rPr lang="en-IN" sz="2500" b="1" dirty="0" smtClean="0">
                <a:latin typeface="Times New Roman" pitchFamily="18" charset="0"/>
                <a:cs typeface="Times New Roman" pitchFamily="18" charset="0"/>
              </a:rPr>
              <a:t>ALGORITHM DESIGN AND ANALYSIS(SE-303)</a:t>
            </a:r>
            <a:endParaRPr lang="en-US" sz="2500" b="1" dirty="0">
              <a:latin typeface="Times New Roman" pitchFamily="18" charset="0"/>
              <a:cs typeface="Times New Roman" pitchFamily="18" charset="0"/>
            </a:endParaRPr>
          </a:p>
        </p:txBody>
      </p:sp>
      <p:sp>
        <p:nvSpPr>
          <p:cNvPr id="3" name="Content Placeholder 2"/>
          <p:cNvSpPr>
            <a:spLocks noGrp="1"/>
          </p:cNvSpPr>
          <p:nvPr>
            <p:ph idx="1"/>
          </p:nvPr>
        </p:nvSpPr>
        <p:spPr>
          <a:xfrm>
            <a:off x="1196281" y="1678017"/>
            <a:ext cx="7228640" cy="2843750"/>
          </a:xfrm>
        </p:spPr>
        <p:txBody>
          <a:bodyPr>
            <a:normAutofit/>
          </a:bodyPr>
          <a:lstStyle/>
          <a:p>
            <a:pPr algn="ctr">
              <a:buNone/>
            </a:pPr>
            <a:r>
              <a:rPr lang="en-IN" sz="2400" dirty="0" smtClean="0">
                <a:solidFill>
                  <a:schemeClr val="accent5">
                    <a:lumMod val="50000"/>
                  </a:schemeClr>
                </a:solidFill>
                <a:latin typeface="Times New Roman" pitchFamily="18" charset="0"/>
                <a:cs typeface="Times New Roman" pitchFamily="18" charset="0"/>
              </a:rPr>
              <a:t>PROJECT ON</a:t>
            </a:r>
            <a:r>
              <a:rPr lang="en-IN" sz="2400" dirty="0" smtClean="0">
                <a:solidFill>
                  <a:schemeClr val="accent5">
                    <a:lumMod val="50000"/>
                  </a:schemeClr>
                </a:solidFill>
              </a:rPr>
              <a:t/>
            </a:r>
            <a:br>
              <a:rPr lang="en-IN" sz="2400" dirty="0" smtClean="0">
                <a:solidFill>
                  <a:schemeClr val="accent5">
                    <a:lumMod val="50000"/>
                  </a:schemeClr>
                </a:solidFill>
              </a:rPr>
            </a:br>
            <a:r>
              <a:rPr lang="en-IN" sz="2400" dirty="0" smtClean="0">
                <a:solidFill>
                  <a:schemeClr val="accent5">
                    <a:lumMod val="50000"/>
                  </a:schemeClr>
                </a:solidFill>
              </a:rPr>
              <a:t/>
            </a:r>
            <a:br>
              <a:rPr lang="en-IN" sz="2400" dirty="0" smtClean="0">
                <a:solidFill>
                  <a:schemeClr val="accent5">
                    <a:lumMod val="50000"/>
                  </a:schemeClr>
                </a:solidFill>
              </a:rPr>
            </a:br>
            <a:r>
              <a:rPr lang="en-IN" sz="2600" b="1" u="sng" dirty="0" smtClean="0">
                <a:solidFill>
                  <a:schemeClr val="accent5">
                    <a:lumMod val="50000"/>
                  </a:schemeClr>
                </a:solidFill>
                <a:latin typeface="Times New Roman" pitchFamily="18" charset="0"/>
                <a:cs typeface="Times New Roman" pitchFamily="18" charset="0"/>
              </a:rPr>
              <a:t>STARTUP  WEBSITE</a:t>
            </a:r>
            <a:endParaRPr lang="en-US" sz="2600" b="1" u="sng" dirty="0">
              <a:solidFill>
                <a:schemeClr val="accent5">
                  <a:lumMod val="50000"/>
                </a:schemeClr>
              </a:solidFill>
              <a:latin typeface="Times New Roman" pitchFamily="18" charset="0"/>
              <a:cs typeface="Times New Roman" pitchFamily="18" charset="0"/>
            </a:endParaRPr>
          </a:p>
        </p:txBody>
      </p:sp>
      <p:pic>
        <p:nvPicPr>
          <p:cNvPr id="4" name="Google Shape;55;p13"/>
          <p:cNvPicPr preferRelativeResize="0"/>
          <p:nvPr/>
        </p:nvPicPr>
        <p:blipFill>
          <a:blip r:embed="rId2">
            <a:alphaModFix/>
          </a:blip>
          <a:stretch>
            <a:fillRect/>
          </a:stretch>
        </p:blipFill>
        <p:spPr>
          <a:xfrm>
            <a:off x="287896" y="250945"/>
            <a:ext cx="1431758" cy="1381912"/>
          </a:xfrm>
          <a:prstGeom prst="rect">
            <a:avLst/>
          </a:prstGeom>
          <a:noFill/>
          <a:ln>
            <a:noFill/>
          </a:ln>
        </p:spPr>
      </p:pic>
      <p:sp>
        <p:nvSpPr>
          <p:cNvPr id="5" name="Google Shape;57;p13"/>
          <p:cNvSpPr txBox="1"/>
          <p:nvPr/>
        </p:nvSpPr>
        <p:spPr>
          <a:xfrm>
            <a:off x="2451003" y="941901"/>
            <a:ext cx="5160043" cy="48813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dirty="0" smtClean="0">
                <a:solidFill>
                  <a:schemeClr val="accent5">
                    <a:lumMod val="50000"/>
                  </a:schemeClr>
                </a:solidFill>
                <a:latin typeface="Times New Roman" pitchFamily="18" charset="0"/>
                <a:cs typeface="Times New Roman" pitchFamily="18" charset="0"/>
              </a:rPr>
              <a:t>DELHI TECHNOLOGICAL UNIVERSITY(DTU)</a:t>
            </a:r>
            <a:endParaRPr sz="2000" dirty="0" smtClean="0">
              <a:solidFill>
                <a:schemeClr val="bg1"/>
              </a:solidFill>
              <a:latin typeface="Times New Roman" pitchFamily="18" charset="0"/>
              <a:cs typeface="Times New Roman" pitchFamily="18" charset="0"/>
            </a:endParaRPr>
          </a:p>
          <a:p>
            <a:pPr marL="0" lvl="0" indent="0" algn="ctr" rtl="0">
              <a:spcBef>
                <a:spcPts val="0"/>
              </a:spcBef>
              <a:spcAft>
                <a:spcPts val="0"/>
              </a:spcAft>
              <a:buNone/>
            </a:pPr>
            <a:endParaRPr sz="2000" dirty="0">
              <a:solidFill>
                <a:schemeClr val="tx1"/>
              </a:solidFill>
            </a:endParaRPr>
          </a:p>
        </p:txBody>
      </p:sp>
      <p:sp>
        <p:nvSpPr>
          <p:cNvPr id="6" name="Rectangle 5"/>
          <p:cNvSpPr/>
          <p:nvPr/>
        </p:nvSpPr>
        <p:spPr>
          <a:xfrm>
            <a:off x="1328627" y="3668699"/>
            <a:ext cx="2894455" cy="646331"/>
          </a:xfrm>
          <a:prstGeom prst="rect">
            <a:avLst/>
          </a:prstGeom>
        </p:spPr>
        <p:txBody>
          <a:bodyPr wrap="square">
            <a:spAutoFit/>
          </a:bodyPr>
          <a:lstStyle/>
          <a:p>
            <a:pPr lvl="0"/>
            <a:r>
              <a:rPr lang="en-US" dirty="0" smtClean="0">
                <a:solidFill>
                  <a:schemeClr val="accent5">
                    <a:lumMod val="50000"/>
                  </a:schemeClr>
                </a:solidFill>
                <a:latin typeface="Times New Roman" pitchFamily="18" charset="0"/>
                <a:cs typeface="Times New Roman" pitchFamily="18" charset="0"/>
              </a:rPr>
              <a:t>Submitted to :</a:t>
            </a:r>
          </a:p>
          <a:p>
            <a:pPr lvl="0"/>
            <a:r>
              <a:rPr lang="en-US" dirty="0" smtClean="0">
                <a:solidFill>
                  <a:schemeClr val="accent5">
                    <a:lumMod val="50000"/>
                  </a:schemeClr>
                </a:solidFill>
                <a:latin typeface="Times New Roman" pitchFamily="18" charset="0"/>
                <a:cs typeface="Times New Roman" pitchFamily="18" charset="0"/>
              </a:rPr>
              <a:t> Mr. Rahul Gupta</a:t>
            </a:r>
            <a:endParaRPr lang="en-US" dirty="0">
              <a:solidFill>
                <a:schemeClr val="accent5">
                  <a:lumMod val="50000"/>
                </a:schemeClr>
              </a:solidFill>
              <a:latin typeface="Times New Roman" pitchFamily="18" charset="0"/>
              <a:cs typeface="Times New Roman" pitchFamily="18" charset="0"/>
            </a:endParaRPr>
          </a:p>
        </p:txBody>
      </p:sp>
      <p:sp>
        <p:nvSpPr>
          <p:cNvPr id="7" name="Rectangle 6"/>
          <p:cNvSpPr/>
          <p:nvPr/>
        </p:nvSpPr>
        <p:spPr>
          <a:xfrm>
            <a:off x="5649899" y="3099892"/>
            <a:ext cx="4620126" cy="1754326"/>
          </a:xfrm>
          <a:prstGeom prst="rect">
            <a:avLst/>
          </a:prstGeom>
        </p:spPr>
        <p:txBody>
          <a:bodyPr wrap="square">
            <a:spAutoFit/>
          </a:bodyPr>
          <a:lstStyle/>
          <a:p>
            <a:pPr lvl="0"/>
            <a:endParaRPr lang="en-US" dirty="0" smtClean="0">
              <a:solidFill>
                <a:schemeClr val="accent5">
                  <a:lumMod val="50000"/>
                </a:schemeClr>
              </a:solidFill>
            </a:endParaRPr>
          </a:p>
          <a:p>
            <a:pPr lvl="0"/>
            <a:endParaRPr lang="en-US" dirty="0" smtClean="0">
              <a:solidFill>
                <a:schemeClr val="accent5">
                  <a:lumMod val="50000"/>
                </a:schemeClr>
              </a:solidFill>
            </a:endParaRPr>
          </a:p>
          <a:p>
            <a:pPr lvl="0"/>
            <a:r>
              <a:rPr lang="en-US" dirty="0" smtClean="0">
                <a:solidFill>
                  <a:schemeClr val="accent5">
                    <a:lumMod val="50000"/>
                  </a:schemeClr>
                </a:solidFill>
                <a:latin typeface="Times New Roman" pitchFamily="18" charset="0"/>
                <a:cs typeface="Times New Roman" pitchFamily="18" charset="0"/>
              </a:rPr>
              <a:t>Submitted by:</a:t>
            </a:r>
          </a:p>
          <a:p>
            <a:pPr lvl="0"/>
            <a:r>
              <a:rPr lang="en-US" dirty="0" smtClean="0">
                <a:solidFill>
                  <a:schemeClr val="accent5">
                    <a:lumMod val="50000"/>
                  </a:schemeClr>
                </a:solidFill>
                <a:latin typeface="Times New Roman" pitchFamily="18" charset="0"/>
                <a:cs typeface="Times New Roman" pitchFamily="18" charset="0"/>
              </a:rPr>
              <a:t>  Anmol Yadav - (2K18/SE/028)  </a:t>
            </a:r>
            <a:br>
              <a:rPr lang="en-US" dirty="0" smtClean="0">
                <a:solidFill>
                  <a:schemeClr val="accent5">
                    <a:lumMod val="50000"/>
                  </a:schemeClr>
                </a:solidFill>
                <a:latin typeface="Times New Roman" pitchFamily="18" charset="0"/>
                <a:cs typeface="Times New Roman" pitchFamily="18" charset="0"/>
              </a:rPr>
            </a:br>
            <a:r>
              <a:rPr lang="en-US" dirty="0" smtClean="0">
                <a:solidFill>
                  <a:schemeClr val="accent5">
                    <a:lumMod val="50000"/>
                  </a:schemeClr>
                </a:solidFill>
                <a:latin typeface="Times New Roman" pitchFamily="18" charset="0"/>
                <a:cs typeface="Times New Roman" pitchFamily="18" charset="0"/>
              </a:rPr>
              <a:t>  Ashish Kumar - (2K18/SE/041)</a:t>
            </a:r>
            <a:br>
              <a:rPr lang="en-US" dirty="0" smtClean="0">
                <a:solidFill>
                  <a:schemeClr val="accent5">
                    <a:lumMod val="50000"/>
                  </a:schemeClr>
                </a:solidFill>
                <a:latin typeface="Times New Roman" pitchFamily="18" charset="0"/>
                <a:cs typeface="Times New Roman" pitchFamily="18" charset="0"/>
              </a:rPr>
            </a:br>
            <a:endParaRPr lang="en-US" dirty="0">
              <a:solidFill>
                <a:schemeClr val="accent5">
                  <a:lumMod val="50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1903750"/>
            <a:ext cx="7498080" cy="622093"/>
          </a:xfrm>
        </p:spPr>
        <p:txBody>
          <a:bodyPr>
            <a:normAutofit/>
          </a:bodyPr>
          <a:lstStyle/>
          <a:p>
            <a:pPr algn="ctr"/>
            <a:r>
              <a:rPr lang="en-IN" sz="2600" dirty="0" smtClean="0">
                <a:latin typeface="Times New Roman" pitchFamily="18" charset="0"/>
                <a:cs typeface="Times New Roman" pitchFamily="18" charset="0"/>
              </a:rPr>
              <a:t>BIBLIOGRAPHY</a:t>
            </a:r>
            <a:endParaRPr lang="en-US" sz="2600" dirty="0">
              <a:latin typeface="Times New Roman" pitchFamily="18" charset="0"/>
              <a:cs typeface="Times New Roman" pitchFamily="18" charset="0"/>
            </a:endParaRPr>
          </a:p>
        </p:txBody>
      </p:sp>
      <p:sp>
        <p:nvSpPr>
          <p:cNvPr id="3" name="Content Placeholder 2"/>
          <p:cNvSpPr>
            <a:spLocks noGrp="1"/>
          </p:cNvSpPr>
          <p:nvPr>
            <p:ph idx="1"/>
          </p:nvPr>
        </p:nvSpPr>
        <p:spPr>
          <a:xfrm>
            <a:off x="1169233" y="2608288"/>
            <a:ext cx="7764455" cy="2435901"/>
          </a:xfrm>
        </p:spPr>
        <p:txBody>
          <a:bodyPr>
            <a:normAutofit/>
          </a:bodyPr>
          <a:lstStyle/>
          <a:p>
            <a:pPr algn="just"/>
            <a:r>
              <a:rPr lang="en-IN" sz="1400" dirty="0" smtClean="0">
                <a:latin typeface="Times New Roman" pitchFamily="18" charset="0"/>
                <a:cs typeface="Times New Roman" pitchFamily="18" charset="0"/>
              </a:rPr>
              <a:t> https://medium.com/@solodev/add-a-scroll-to-top-button-to-your-website-ece1ed82d72e</a:t>
            </a:r>
          </a:p>
          <a:p>
            <a:pPr algn="just"/>
            <a:r>
              <a:rPr lang="en-IN" sz="1400" dirty="0" smtClean="0">
                <a:latin typeface="Times New Roman" pitchFamily="18" charset="0"/>
                <a:cs typeface="Times New Roman" pitchFamily="18" charset="0"/>
              </a:rPr>
              <a:t> https://getbootstrap.com/docs/4.5/components/carousel/</a:t>
            </a:r>
          </a:p>
          <a:p>
            <a:pPr algn="just"/>
            <a:r>
              <a:rPr lang="en-IN" sz="1400" dirty="0" smtClean="0">
                <a:latin typeface="Times New Roman" pitchFamily="18" charset="0"/>
                <a:cs typeface="Times New Roman" pitchFamily="18" charset="0"/>
              </a:rPr>
              <a:t> https://getbootstrap.com/docs/4.5/components/navbar/</a:t>
            </a:r>
          </a:p>
          <a:p>
            <a:pPr algn="just"/>
            <a:r>
              <a:rPr lang="en-US" sz="1400" dirty="0" smtClean="0">
                <a:latin typeface="Times New Roman" pitchFamily="18" charset="0"/>
                <a:cs typeface="Times New Roman" pitchFamily="18" charset="0"/>
              </a:rPr>
              <a:t> https://</a:t>
            </a:r>
            <a:r>
              <a:rPr lang="en-US" sz="1400" smtClean="0">
                <a:latin typeface="Times New Roman" pitchFamily="18" charset="0"/>
                <a:cs typeface="Times New Roman" pitchFamily="18" charset="0"/>
              </a:rPr>
              <a:t>getbootstrap.com/docs/4.5/components/forms</a:t>
            </a:r>
            <a:r>
              <a:rPr lang="en-US" sz="1400" smtClean="0">
                <a:latin typeface="Times New Roman" pitchFamily="18" charset="0"/>
                <a:cs typeface="Times New Roman" pitchFamily="18" charset="0"/>
              </a:rPr>
              <a:t>/</a:t>
            </a:r>
          </a:p>
          <a:p>
            <a:pPr algn="just"/>
            <a:r>
              <a:rPr lang="en-US" sz="1400" smtClean="0">
                <a:latin typeface="Times New Roman" pitchFamily="18" charset="0"/>
                <a:cs typeface="Times New Roman" pitchFamily="18" charset="0"/>
              </a:rPr>
              <a:t> </a:t>
            </a:r>
            <a:r>
              <a:rPr lang="en-US" sz="1400" dirty="0" smtClean="0">
                <a:latin typeface="Times New Roman" pitchFamily="18" charset="0"/>
                <a:cs typeface="Times New Roman" pitchFamily="18" charset="0"/>
              </a:rPr>
              <a:t>https://mdbootstrap.com/docs/jquery/navigation/footer/</a:t>
            </a:r>
          </a:p>
          <a:p>
            <a:pPr algn="just"/>
            <a:endParaRPr lang="en-US" sz="1400" dirty="0">
              <a:latin typeface="Times New Roman" pitchFamily="18" charset="0"/>
              <a:cs typeface="Times New Roman" pitchFamily="18" charset="0"/>
            </a:endParaRPr>
          </a:p>
        </p:txBody>
      </p:sp>
      <p:sp>
        <p:nvSpPr>
          <p:cNvPr id="5" name="Title 1"/>
          <p:cNvSpPr txBox="1">
            <a:spLocks/>
          </p:cNvSpPr>
          <p:nvPr/>
        </p:nvSpPr>
        <p:spPr>
          <a:xfrm>
            <a:off x="1435608" y="205979"/>
            <a:ext cx="7498080" cy="749672"/>
          </a:xfrm>
          <a:prstGeom prst="rect">
            <a:avLst/>
          </a:prstGeom>
        </p:spPr>
        <p:txBody>
          <a:bodyPr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2600" b="0" i="0" u="none" strike="noStrike" kern="1200" cap="none" spc="0" normalizeH="0" baseline="0" noProof="0" dirty="0" smtClean="0">
                <a:ln>
                  <a:noFill/>
                </a:ln>
                <a:solidFill>
                  <a:schemeClr val="tx2">
                    <a:satMod val="130000"/>
                  </a:schemeClr>
                </a:solidFill>
                <a:effectLst>
                  <a:outerShdw blurRad="50000" dist="30000" dir="5400000" algn="tl" rotWithShape="0">
                    <a:srgbClr val="000000">
                      <a:alpha val="30000"/>
                    </a:srgbClr>
                  </a:outerShdw>
                </a:effectLst>
                <a:uLnTx/>
                <a:uFillTx/>
                <a:latin typeface="Times New Roman" pitchFamily="18" charset="0"/>
                <a:ea typeface="+mj-ea"/>
                <a:cs typeface="Times New Roman" pitchFamily="18" charset="0"/>
              </a:rPr>
              <a:t>IMPLEMENTATION CODE</a:t>
            </a:r>
            <a:endParaRPr kumimoji="0" lang="en-US" sz="2600" b="0" i="0" u="none" strike="noStrike" kern="1200" cap="none" spc="0" normalizeH="0" baseline="0" noProof="0" dirty="0">
              <a:ln>
                <a:noFill/>
              </a:ln>
              <a:solidFill>
                <a:schemeClr val="tx2">
                  <a:satMod val="130000"/>
                </a:schemeClr>
              </a:solidFill>
              <a:effectLst>
                <a:outerShdw blurRad="50000" dist="30000" dir="5400000" algn="tl" rotWithShape="0">
                  <a:srgbClr val="000000">
                    <a:alpha val="30000"/>
                  </a:srgbClr>
                </a:outerShdw>
              </a:effectLst>
              <a:uLnTx/>
              <a:uFillTx/>
              <a:latin typeface="Times New Roman" pitchFamily="18" charset="0"/>
              <a:ea typeface="+mj-ea"/>
              <a:cs typeface="Times New Roman" pitchFamily="18" charset="0"/>
            </a:endParaRPr>
          </a:p>
        </p:txBody>
      </p:sp>
      <p:sp>
        <p:nvSpPr>
          <p:cNvPr id="6" name="Content Placeholder 4"/>
          <p:cNvSpPr txBox="1">
            <a:spLocks/>
          </p:cNvSpPr>
          <p:nvPr/>
        </p:nvSpPr>
        <p:spPr>
          <a:xfrm>
            <a:off x="1124262" y="1085850"/>
            <a:ext cx="7809426" cy="667999"/>
          </a:xfrm>
          <a:prstGeom prst="rect">
            <a:avLst/>
          </a:prstGeom>
        </p:spPr>
        <p:txBody>
          <a:bodyPr>
            <a:normAutofit/>
          </a:bodyPr>
          <a:lstStyle/>
          <a:p>
            <a:pPr marL="365760" lvl="0" indent="-283464" algn="just" defTabSz="914400">
              <a:spcBef>
                <a:spcPts val="600"/>
              </a:spcBef>
              <a:buClr>
                <a:schemeClr val="accent1"/>
              </a:buClr>
              <a:buSzPct val="80000"/>
              <a:buFont typeface="Wingdings 2"/>
              <a:buChar char=""/>
            </a:pPr>
            <a:r>
              <a:rPr kumimoji="0" lang="en-IN" sz="14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Github </a:t>
            </a:r>
            <a:r>
              <a:rPr lang="en-IN" sz="1400" dirty="0" smtClean="0">
                <a:latin typeface="Times New Roman" pitchFamily="18" charset="0"/>
                <a:cs typeface="Times New Roman" pitchFamily="18" charset="0"/>
              </a:rPr>
              <a:t>link: https://github.com/ashishch164/WebDev_Projects/tree/master/WebHelper</a:t>
            </a:r>
            <a:endParaRPr kumimoji="0" lang="en-IN" sz="14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endParaRPr>
          </a:p>
          <a:p>
            <a:pPr marL="365760" marR="0" lvl="0" indent="-283464" algn="just" defTabSz="914400" rtl="0" eaLnBrk="1" fontAlgn="auto" latinLnBrk="0" hangingPunct="1">
              <a:lnSpc>
                <a:spcPct val="100000"/>
              </a:lnSpc>
              <a:spcBef>
                <a:spcPts val="600"/>
              </a:spcBef>
              <a:spcAft>
                <a:spcPts val="0"/>
              </a:spcAft>
              <a:buClr>
                <a:schemeClr val="accent1"/>
              </a:buClr>
              <a:buSzPct val="80000"/>
              <a:buFont typeface="Wingdings 2"/>
              <a:buChar char=""/>
              <a:tabLst/>
              <a:defRPr/>
            </a:pPr>
            <a:endParaRPr kumimoji="0" lang="en-IN" sz="14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endParaRPr>
          </a:p>
          <a:p>
            <a:pPr marL="365760" marR="0" lvl="0" indent="-283464" algn="just" defTabSz="914400" rtl="0" eaLnBrk="1" fontAlgn="auto" latinLnBrk="0" hangingPunct="1">
              <a:lnSpc>
                <a:spcPct val="100000"/>
              </a:lnSpc>
              <a:spcBef>
                <a:spcPts val="600"/>
              </a:spcBef>
              <a:spcAft>
                <a:spcPts val="0"/>
              </a:spcAft>
              <a:buClr>
                <a:schemeClr val="accent1"/>
              </a:buClr>
              <a:buSzPct val="80000"/>
              <a:buFont typeface="Wingdings 2"/>
              <a:buChar char=""/>
              <a:tabLst/>
              <a:defRPr/>
            </a:pPr>
            <a:endParaRPr kumimoji="0" lang="en-IN" sz="14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979"/>
            <a:ext cx="7498080" cy="513550"/>
          </a:xfrm>
        </p:spPr>
        <p:txBody>
          <a:bodyPr>
            <a:normAutofit fontScale="90000"/>
          </a:bodyPr>
          <a:lstStyle/>
          <a:p>
            <a:pPr algn="ctr"/>
            <a:r>
              <a:rPr lang="en-IN" sz="2900" dirty="0" smtClean="0">
                <a:latin typeface="Times New Roman" pitchFamily="18" charset="0"/>
                <a:cs typeface="Times New Roman" pitchFamily="18" charset="0"/>
              </a:rPr>
              <a:t>INTRODUCTION</a:t>
            </a:r>
            <a:endParaRPr lang="en-US" sz="2900" dirty="0">
              <a:latin typeface="Times New Roman" pitchFamily="18" charset="0"/>
              <a:cs typeface="Times New Roman" pitchFamily="18" charset="0"/>
            </a:endParaRPr>
          </a:p>
        </p:txBody>
      </p:sp>
      <p:sp>
        <p:nvSpPr>
          <p:cNvPr id="3" name="Content Placeholder 2"/>
          <p:cNvSpPr>
            <a:spLocks noGrp="1"/>
          </p:cNvSpPr>
          <p:nvPr>
            <p:ph idx="1"/>
          </p:nvPr>
        </p:nvSpPr>
        <p:spPr>
          <a:xfrm>
            <a:off x="1131757" y="652072"/>
            <a:ext cx="7801931" cy="4491428"/>
          </a:xfrm>
        </p:spPr>
        <p:txBody>
          <a:bodyPr>
            <a:normAutofit/>
          </a:bodyPr>
          <a:lstStyle/>
          <a:p>
            <a:pPr marL="285750" indent="-285750" algn="just">
              <a:lnSpc>
                <a:spcPct val="115000"/>
              </a:lnSpc>
              <a:spcBef>
                <a:spcPts val="0"/>
              </a:spcBef>
            </a:pPr>
            <a:r>
              <a:rPr lang="en-US" sz="1400" dirty="0" smtClean="0">
                <a:latin typeface="Times New Roman" panose="02020603050405020304" pitchFamily="18" charset="0"/>
                <a:ea typeface="Times New Roman" panose="02020603050405020304" pitchFamily="18" charset="0"/>
              </a:rPr>
              <a:t>As everything is digitalizing in this era, business also needs  online handle, where everything is accessible on  click of two fingers.  Our aim is to provide people with websites, so that they could take their business online to expand their reach and accessibility.</a:t>
            </a:r>
            <a:r>
              <a:rPr lang="en-US" sz="1400" dirty="0" smtClean="0">
                <a:latin typeface="Arial" panose="020B0604020202020204" pitchFamily="34" charset="0"/>
                <a:ea typeface="Arial" panose="020B0604020202020204" pitchFamily="34" charset="0"/>
              </a:rPr>
              <a:t> </a:t>
            </a:r>
          </a:p>
          <a:p>
            <a:pPr marL="285750" indent="-285750" algn="just">
              <a:lnSpc>
                <a:spcPct val="115000"/>
              </a:lnSpc>
              <a:spcBef>
                <a:spcPts val="0"/>
              </a:spcBef>
            </a:pPr>
            <a:r>
              <a:rPr lang="en-US" sz="1400" dirty="0" smtClean="0">
                <a:latin typeface="Times New Roman" panose="02020603050405020304" pitchFamily="18" charset="0"/>
                <a:ea typeface="Times New Roman" panose="02020603050405020304" pitchFamily="18" charset="0"/>
              </a:rPr>
              <a:t>This presentation provides a brief introduction to our project i.e. startup website. It goes through all the introductory information, explanation of different modules of the project, tools and technologies used, GitHub link of the implementation code and sources we used to complete this project.</a:t>
            </a:r>
            <a:endParaRPr lang="en-US" sz="1400" dirty="0" smtClean="0">
              <a:latin typeface="Arial" panose="020B0604020202020204" pitchFamily="34" charset="0"/>
              <a:ea typeface="Times New Roman" panose="02020603050405020304" pitchFamily="18" charset="0"/>
            </a:endParaRPr>
          </a:p>
          <a:p>
            <a:pPr marL="285750" indent="-285750" algn="just">
              <a:lnSpc>
                <a:spcPct val="115000"/>
              </a:lnSpc>
              <a:spcBef>
                <a:spcPts val="0"/>
              </a:spcBef>
            </a:pPr>
            <a:r>
              <a:rPr lang="en-US" sz="1400" dirty="0" smtClean="0">
                <a:latin typeface="Times New Roman" panose="02020603050405020304" pitchFamily="18" charset="0"/>
                <a:ea typeface="Times New Roman" panose="02020603050405020304" pitchFamily="18" charset="0"/>
              </a:rPr>
              <a:t>With this project, the interaction front of the startup named ‘WebHelper’, is managed. This website provides all the necessary details about the startup,  contact information including emails, social media profiles on WhatsApp, Twitter and Instagram which are one click redirects.</a:t>
            </a:r>
          </a:p>
          <a:p>
            <a:pPr marL="285750" indent="-285750" algn="just">
              <a:lnSpc>
                <a:spcPct val="115000"/>
              </a:lnSpc>
              <a:spcBef>
                <a:spcPts val="0"/>
              </a:spcBef>
            </a:pPr>
            <a:r>
              <a:rPr lang="en-US" sz="1400" dirty="0" smtClean="0">
                <a:latin typeface="Times New Roman" panose="02020603050405020304" pitchFamily="18" charset="0"/>
                <a:ea typeface="Comfortaa"/>
              </a:rPr>
              <a:t>This website also provides an interactive experience wherein the users can browse through the services we provide, looks at our previous projects and websites we made, contact directly through email, if interested in taking business online with us.</a:t>
            </a:r>
          </a:p>
          <a:p>
            <a:pPr marL="285750" indent="-285750" algn="just">
              <a:lnSpc>
                <a:spcPct val="115000"/>
              </a:lnSpc>
              <a:spcBef>
                <a:spcPts val="0"/>
              </a:spcBef>
            </a:pPr>
            <a:r>
              <a:rPr lang="en-US" sz="1400" dirty="0" smtClean="0">
                <a:latin typeface="Times New Roman" panose="02020603050405020304" pitchFamily="18" charset="0"/>
                <a:ea typeface="Arial" panose="020B0604020202020204" pitchFamily="34" charset="0"/>
              </a:rPr>
              <a:t>This website displays our motivation and ideology behind our startup initiative. It also mentions people behind this startup and their social media profiles. </a:t>
            </a:r>
          </a:p>
          <a:p>
            <a:pPr marL="285750" indent="-285750" algn="just">
              <a:lnSpc>
                <a:spcPct val="115000"/>
              </a:lnSpc>
              <a:spcBef>
                <a:spcPts val="0"/>
              </a:spcBef>
            </a:pPr>
            <a:r>
              <a:rPr lang="en-US" sz="1400" dirty="0" smtClean="0">
                <a:latin typeface="Times New Roman" panose="02020603050405020304" pitchFamily="18" charset="0"/>
                <a:ea typeface="Arial" panose="020B0604020202020204" pitchFamily="34" charset="0"/>
              </a:rPr>
              <a:t>Through this website, the developers who want to work with us can also apply. The information they enters would be stored in the database.</a:t>
            </a:r>
            <a:endParaRPr lang="en-US" sz="1400" dirty="0" smtClean="0">
              <a:latin typeface="Arial" panose="020B0604020202020204" pitchFamily="34" charset="0"/>
              <a:ea typeface="Arial" panose="020B0604020202020204" pitchFamily="34" charset="0"/>
            </a:endParaRPr>
          </a:p>
          <a:p>
            <a:endParaRPr lang="en-US" sz="14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127417"/>
            <a:ext cx="7498080" cy="592112"/>
          </a:xfrm>
        </p:spPr>
        <p:txBody>
          <a:bodyPr>
            <a:normAutofit/>
          </a:bodyPr>
          <a:lstStyle/>
          <a:p>
            <a:pPr algn="ctr"/>
            <a:r>
              <a:rPr lang="en-IN" sz="2600" dirty="0" smtClean="0">
                <a:latin typeface="Times New Roman" pitchFamily="18" charset="0"/>
                <a:cs typeface="Times New Roman" pitchFamily="18" charset="0"/>
              </a:rPr>
              <a:t>PROBLEM DEFINITION AND SOLUTION</a:t>
            </a:r>
            <a:endParaRPr lang="en-US" sz="2600" dirty="0">
              <a:latin typeface="Times New Roman" pitchFamily="18" charset="0"/>
              <a:cs typeface="Times New Roman" pitchFamily="18" charset="0"/>
            </a:endParaRPr>
          </a:p>
        </p:txBody>
      </p:sp>
      <p:sp>
        <p:nvSpPr>
          <p:cNvPr id="3" name="Content Placeholder 2"/>
          <p:cNvSpPr>
            <a:spLocks noGrp="1"/>
          </p:cNvSpPr>
          <p:nvPr>
            <p:ph idx="1"/>
          </p:nvPr>
        </p:nvSpPr>
        <p:spPr>
          <a:xfrm>
            <a:off x="1206708" y="652072"/>
            <a:ext cx="7726980" cy="4491427"/>
          </a:xfrm>
        </p:spPr>
        <p:txBody>
          <a:bodyPr>
            <a:normAutofit lnSpcReduction="10000"/>
          </a:bodyPr>
          <a:lstStyle/>
          <a:p>
            <a:pPr algn="just"/>
            <a:r>
              <a:rPr lang="en-US" sz="1300" dirty="0" smtClean="0">
                <a:solidFill>
                  <a:srgbClr val="000000"/>
                </a:solidFill>
                <a:latin typeface="Times New Roman" pitchFamily="18" charset="0"/>
                <a:ea typeface="Times New Roman" panose="02020603050405020304" pitchFamily="18" charset="0"/>
                <a:cs typeface="Times New Roman" pitchFamily="18" charset="0"/>
              </a:rPr>
              <a:t>With the ongoing pandemic situation, people are looking for safer and effective methods to expand their businesses. Online business is more safer and reliable than offline considering the current Pandemic situation due to Covid-19.</a:t>
            </a:r>
          </a:p>
          <a:p>
            <a:pPr algn="just"/>
            <a:r>
              <a:rPr lang="en-US" sz="1300" dirty="0" smtClean="0">
                <a:solidFill>
                  <a:srgbClr val="000000"/>
                </a:solidFill>
                <a:latin typeface="Times New Roman" pitchFamily="18" charset="0"/>
                <a:ea typeface="Calibri" panose="020F0502020204030204" pitchFamily="34" charset="0"/>
                <a:cs typeface="Times New Roman" pitchFamily="18" charset="0"/>
              </a:rPr>
              <a:t>Today, all the companies and  industries whether  small or big have established  successful online presence.</a:t>
            </a:r>
          </a:p>
          <a:p>
            <a:pPr algn="just"/>
            <a:r>
              <a:rPr lang="en-US" sz="1300" dirty="0" smtClean="0">
                <a:solidFill>
                  <a:srgbClr val="000000"/>
                </a:solidFill>
                <a:latin typeface="Times New Roman" pitchFamily="18" charset="0"/>
                <a:ea typeface="Calibri" panose="020F0502020204030204" pitchFamily="34" charset="0"/>
                <a:cs typeface="Times New Roman" pitchFamily="18" charset="0"/>
              </a:rPr>
              <a:t>Customer care centers cant run round the clock on 24x7 basis  as  it would double their  expenditure on services, whereas, online websites can solve the problems  round the clock and  answer any queries and generate leads (or sales), thus solving  more clients queries and reduce the staff's workload.</a:t>
            </a:r>
          </a:p>
          <a:p>
            <a:pPr algn="just"/>
            <a:r>
              <a:rPr lang="en-US" sz="1300" dirty="0" smtClean="0">
                <a:solidFill>
                  <a:srgbClr val="000000"/>
                </a:solidFill>
                <a:latin typeface="Times New Roman" pitchFamily="18" charset="0"/>
                <a:ea typeface="Times New Roman" panose="02020603050405020304" pitchFamily="18" charset="0"/>
                <a:cs typeface="Times New Roman" pitchFamily="18" charset="0"/>
              </a:rPr>
              <a:t>Having a website holds the following advantages over not having one:</a:t>
            </a:r>
            <a:endParaRPr lang="en-US" sz="1300" dirty="0" smtClean="0">
              <a:latin typeface="Times New Roman" pitchFamily="18" charset="0"/>
              <a:ea typeface="Arial" panose="020B0604020202020204" pitchFamily="34"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Works 24x7 basis.</a:t>
            </a:r>
            <a:endParaRPr lang="en-US" sz="1300" dirty="0" smtClean="0">
              <a:latin typeface="Times New Roman" pitchFamily="18" charset="0"/>
              <a:ea typeface="Times New Roman" panose="02020603050405020304" pitchFamily="18"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Attracts more audience.</a:t>
            </a:r>
            <a:endParaRPr lang="en-US" sz="1300" dirty="0" smtClean="0">
              <a:latin typeface="Times New Roman" pitchFamily="18" charset="0"/>
              <a:ea typeface="Times New Roman" panose="02020603050405020304" pitchFamily="18"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Handles multiple customers at the same time.</a:t>
            </a:r>
            <a:endParaRPr lang="en-US" sz="1300" dirty="0" smtClean="0">
              <a:latin typeface="Times New Roman" pitchFamily="18" charset="0"/>
              <a:ea typeface="Times New Roman" panose="02020603050405020304" pitchFamily="18"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24x7 advertisement.</a:t>
            </a:r>
            <a:endParaRPr lang="en-US" sz="1300" dirty="0" smtClean="0">
              <a:latin typeface="Times New Roman" pitchFamily="18" charset="0"/>
              <a:ea typeface="Times New Roman" panose="02020603050405020304" pitchFamily="18"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Accessible to more people</a:t>
            </a:r>
            <a:endParaRPr lang="en-US" sz="1300" dirty="0" smtClean="0">
              <a:latin typeface="Times New Roman" pitchFamily="18" charset="0"/>
              <a:ea typeface="Times New Roman" panose="02020603050405020304" pitchFamily="18" charset="0"/>
              <a:cs typeface="Times New Roman" pitchFamily="18" charset="0"/>
            </a:endParaRPr>
          </a:p>
          <a:p>
            <a:pPr marL="617220" lvl="1" indent="-342900" algn="just">
              <a:lnSpc>
                <a:spcPct val="115000"/>
              </a:lnSpc>
              <a:spcBef>
                <a:spcPts val="0"/>
              </a:spcBef>
            </a:pPr>
            <a:r>
              <a:rPr lang="en-US" sz="1300" dirty="0" smtClean="0">
                <a:solidFill>
                  <a:srgbClr val="000000"/>
                </a:solidFill>
                <a:latin typeface="Times New Roman" pitchFamily="18" charset="0"/>
                <a:ea typeface="Times New Roman" panose="02020603050405020304" pitchFamily="18" charset="0"/>
                <a:cs typeface="Times New Roman" pitchFamily="18" charset="0"/>
              </a:rPr>
              <a:t>More efficient, reliable and affordable.</a:t>
            </a:r>
          </a:p>
          <a:p>
            <a:pPr marL="274320" lvl="1" indent="0" algn="just">
              <a:lnSpc>
                <a:spcPct val="115000"/>
              </a:lnSpc>
              <a:spcBef>
                <a:spcPts val="0"/>
              </a:spcBef>
              <a:buNone/>
            </a:pPr>
            <a:r>
              <a:rPr lang="en-US" sz="1300" dirty="0" smtClean="0">
                <a:solidFill>
                  <a:srgbClr val="000000"/>
                </a:solidFill>
                <a:latin typeface="Times New Roman" pitchFamily="18" charset="0"/>
                <a:ea typeface="Times New Roman" panose="02020603050405020304" pitchFamily="18" charset="0"/>
                <a:cs typeface="Times New Roman" pitchFamily="18" charset="0"/>
              </a:rPr>
              <a:t> and a lot more. </a:t>
            </a:r>
            <a:endParaRPr lang="en-US" sz="1300" dirty="0" smtClean="0">
              <a:solidFill>
                <a:srgbClr val="000000"/>
              </a:solidFill>
              <a:latin typeface="Times New Roman" pitchFamily="18" charset="0"/>
              <a:ea typeface="Calibri" panose="020F0502020204030204" pitchFamily="34" charset="0"/>
              <a:cs typeface="Times New Roman" pitchFamily="18" charset="0"/>
            </a:endParaRPr>
          </a:p>
          <a:p>
            <a:pPr algn="just"/>
            <a:r>
              <a:rPr lang="en-US" sz="1300" dirty="0" smtClean="0">
                <a:solidFill>
                  <a:srgbClr val="000000"/>
                </a:solidFill>
                <a:latin typeface="Times New Roman" pitchFamily="18" charset="0"/>
                <a:ea typeface="Times New Roman" panose="02020603050405020304" pitchFamily="18" charset="0"/>
                <a:cs typeface="Times New Roman" pitchFamily="18" charset="0"/>
              </a:rPr>
              <a:t>We solve all these problems, provide functional websites which does everything mentioned above, and provide updates and bug fixes for the future as well. So, our clients need not  to go to places as we provide one stop solution to all of their needs. </a:t>
            </a:r>
          </a:p>
          <a:p>
            <a:pPr algn="just"/>
            <a:r>
              <a:rPr lang="en-US" sz="1300" dirty="0" smtClean="0">
                <a:solidFill>
                  <a:srgbClr val="000000"/>
                </a:solidFill>
                <a:latin typeface="Times New Roman" pitchFamily="18" charset="0"/>
                <a:ea typeface="Arial" panose="020B0604020202020204" pitchFamily="34" charset="0"/>
                <a:cs typeface="Times New Roman" pitchFamily="18" charset="0"/>
              </a:rPr>
              <a:t>Our website handles the  initial user interaction providing all the information including social media profiles, email, contact information, and also displays our mission and motivation behind this startup.</a:t>
            </a:r>
            <a:endParaRPr lang="en-US" sz="1300" dirty="0" smtClean="0">
              <a:latin typeface="Times New Roman" pitchFamily="18" charset="0"/>
              <a:ea typeface="Arial" panose="020B0604020202020204" pitchFamily="34" charset="0"/>
              <a:cs typeface="Times New Roman" pitchFamily="18" charset="0"/>
            </a:endParaRPr>
          </a:p>
          <a:p>
            <a:pPr algn="just"/>
            <a:endParaRPr lang="en-US" sz="1400"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980"/>
            <a:ext cx="7498080" cy="513548"/>
          </a:xfrm>
        </p:spPr>
        <p:txBody>
          <a:bodyPr>
            <a:noAutofit/>
          </a:bodyPr>
          <a:lstStyle/>
          <a:p>
            <a:pPr algn="ctr"/>
            <a:r>
              <a:rPr lang="en-IN" sz="2600" dirty="0" smtClean="0">
                <a:latin typeface="Times New Roman" pitchFamily="18" charset="0"/>
                <a:cs typeface="Times New Roman" pitchFamily="18" charset="0"/>
              </a:rPr>
              <a:t>EXPLANATION OF DIFFERENT MODULES </a:t>
            </a:r>
            <a:br>
              <a:rPr lang="en-IN" sz="2600" dirty="0" smtClean="0">
                <a:latin typeface="Times New Roman" pitchFamily="18" charset="0"/>
                <a:cs typeface="Times New Roman" pitchFamily="18" charset="0"/>
              </a:rPr>
            </a:br>
            <a:r>
              <a:rPr lang="en-IN" sz="2600" dirty="0" smtClean="0">
                <a:latin typeface="Times New Roman" pitchFamily="18" charset="0"/>
                <a:cs typeface="Times New Roman" pitchFamily="18" charset="0"/>
              </a:rPr>
              <a:t>WITH SNAPSHOTS</a:t>
            </a:r>
            <a:endParaRPr lang="en-US" sz="2600" dirty="0">
              <a:latin typeface="Times New Roman" pitchFamily="18" charset="0"/>
              <a:cs typeface="Times New Roman" pitchFamily="18" charset="0"/>
            </a:endParaRPr>
          </a:p>
        </p:txBody>
      </p:sp>
      <p:sp>
        <p:nvSpPr>
          <p:cNvPr id="3" name="Content Placeholder 2"/>
          <p:cNvSpPr>
            <a:spLocks noGrp="1"/>
          </p:cNvSpPr>
          <p:nvPr>
            <p:ph idx="1"/>
          </p:nvPr>
        </p:nvSpPr>
        <p:spPr>
          <a:xfrm>
            <a:off x="1139252" y="667062"/>
            <a:ext cx="7794436" cy="4476438"/>
          </a:xfrm>
        </p:spPr>
        <p:txBody>
          <a:bodyPr>
            <a:normAutofit/>
          </a:bodyPr>
          <a:lstStyle/>
          <a:p>
            <a:pPr>
              <a:buNone/>
            </a:pPr>
            <a:r>
              <a:rPr lang="en-US" sz="1600" dirty="0"/>
              <a:t/>
            </a:r>
            <a:br>
              <a:rPr lang="en-US" sz="1600" dirty="0"/>
            </a:br>
            <a:endParaRPr lang="en-US" sz="1600"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990BF6FA-B54E-4B22-B8FE-F34E373E84F4}"/>
              </a:ext>
            </a:extLst>
          </p:cNvPr>
          <p:cNvPicPr/>
          <p:nvPr/>
        </p:nvPicPr>
        <p:blipFill>
          <a:blip r:embed="rId2" cstate="print"/>
          <a:stretch>
            <a:fillRect/>
          </a:stretch>
        </p:blipFill>
        <p:spPr>
          <a:xfrm>
            <a:off x="5028369" y="928254"/>
            <a:ext cx="4066652" cy="2466110"/>
          </a:xfrm>
          <a:prstGeom prst="rect">
            <a:avLst/>
          </a:prstGeom>
        </p:spPr>
      </p:pic>
      <p:pic>
        <p:nvPicPr>
          <p:cNvPr id="5" name="Picture 4">
            <a:extLst>
              <a:ext uri="{FF2B5EF4-FFF2-40B4-BE49-F238E27FC236}">
                <a16:creationId xmlns:a16="http://schemas.microsoft.com/office/drawing/2014/main" xmlns="" id="{AE188B3E-ACA4-4132-B807-A178686BA9D7}"/>
              </a:ext>
            </a:extLst>
          </p:cNvPr>
          <p:cNvPicPr/>
          <p:nvPr/>
        </p:nvPicPr>
        <p:blipFill>
          <a:blip r:embed="rId3" cstate="print"/>
          <a:stretch>
            <a:fillRect/>
          </a:stretch>
        </p:blipFill>
        <p:spPr>
          <a:xfrm>
            <a:off x="1125439" y="2912917"/>
            <a:ext cx="4034509" cy="2230583"/>
          </a:xfrm>
          <a:prstGeom prst="rect">
            <a:avLst/>
          </a:prstGeom>
        </p:spPr>
      </p:pic>
      <p:sp>
        <p:nvSpPr>
          <p:cNvPr id="6" name="TextBox 5">
            <a:extLst>
              <a:ext uri="{FF2B5EF4-FFF2-40B4-BE49-F238E27FC236}">
                <a16:creationId xmlns:a16="http://schemas.microsoft.com/office/drawing/2014/main" xmlns="" id="{F91D6B99-2597-40AF-A8A8-4616C37A2185}"/>
              </a:ext>
            </a:extLst>
          </p:cNvPr>
          <p:cNvSpPr txBox="1"/>
          <p:nvPr/>
        </p:nvSpPr>
        <p:spPr>
          <a:xfrm>
            <a:off x="1166699" y="764498"/>
            <a:ext cx="3840016" cy="2652380"/>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Header provides clickable options for different pages of the website. On the left side of header there is company logo and on the right there</a:t>
            </a:r>
            <a:br>
              <a:rPr lang="en-US" sz="1200" dirty="0">
                <a:effectLst/>
                <a:latin typeface="Times New Roman" panose="02020603050405020304" pitchFamily="18" charset="0"/>
                <a:ea typeface="Times New Roman" panose="02020603050405020304" pitchFamily="18" charset="0"/>
              </a:rPr>
            </a:br>
            <a:r>
              <a:rPr lang="en-US" sz="1200" dirty="0">
                <a:effectLst/>
                <a:latin typeface="Times New Roman" panose="02020603050405020304" pitchFamily="18" charset="0"/>
                <a:ea typeface="Times New Roman" panose="02020603050405020304" pitchFamily="18" charset="0"/>
              </a:rPr>
              <a:t>is navigation bar.</a:t>
            </a:r>
          </a:p>
          <a:p>
            <a:pPr marL="342900" indent="-342900" algn="just">
              <a:lnSpc>
                <a:spcPct val="115000"/>
              </a:lnSpc>
              <a:buFont typeface="Wingdings" panose="05000000000000000000" pitchFamily="2" charset="2"/>
              <a:buChar char=""/>
            </a:pPr>
            <a:r>
              <a:rPr lang="en-US" sz="1200" dirty="0">
                <a:latin typeface="Times New Roman" panose="02020603050405020304" pitchFamily="18" charset="0"/>
                <a:ea typeface="Times New Roman" panose="02020603050405020304" pitchFamily="18" charset="0"/>
              </a:rPr>
              <a:t>I</a:t>
            </a:r>
            <a:r>
              <a:rPr lang="en-US" sz="1200" dirty="0">
                <a:effectLst/>
                <a:latin typeface="Times New Roman" panose="02020603050405020304" pitchFamily="18" charset="0"/>
                <a:ea typeface="Times New Roman" panose="02020603050405020304" pitchFamily="18" charset="0"/>
              </a:rPr>
              <a:t>t has slideshow of 3 slides which changes with a set timer and also by the arrow head </a:t>
            </a:r>
            <a:r>
              <a:rPr lang="en-US" sz="1200" dirty="0" smtClean="0">
                <a:effectLst/>
                <a:latin typeface="Times New Roman" panose="02020603050405020304" pitchFamily="18" charset="0"/>
                <a:ea typeface="Times New Roman" panose="02020603050405020304" pitchFamily="18" charset="0"/>
              </a:rPr>
              <a:t>symbol.</a:t>
            </a:r>
            <a:endParaRPr lang="en-US" sz="1200" dirty="0" smtClean="0">
              <a:latin typeface="Times New Roman" panose="02020603050405020304" pitchFamily="18" charset="0"/>
              <a:ea typeface="Times New Roman" panose="02020603050405020304" pitchFamily="18" charset="0"/>
            </a:endParaRPr>
          </a:p>
          <a:p>
            <a:pPr marL="342900" lvl="0" indent="-342900" algn="just">
              <a:lnSpc>
                <a:spcPct val="115000"/>
              </a:lnSpc>
              <a:buFont typeface="Wingdings" panose="05000000000000000000" pitchFamily="2" charset="2"/>
              <a:buChar char=""/>
            </a:pPr>
            <a:r>
              <a:rPr lang="en-US" sz="1200" dirty="0" smtClean="0">
                <a:latin typeface="Times New Roman" pitchFamily="18" charset="0"/>
                <a:cs typeface="Times New Roman" pitchFamily="18" charset="0"/>
              </a:rPr>
              <a:t>On the bottom left corner there is an arrowhead facing up in all of the pages of the website. It is the scroll to top button. It takes the user to the top of the page.</a:t>
            </a:r>
          </a:p>
          <a:p>
            <a:pPr marL="342900" indent="-342900" algn="just">
              <a:lnSpc>
                <a:spcPct val="115000"/>
              </a:lnSpc>
              <a:buFont typeface="Wingdings" panose="05000000000000000000" pitchFamily="2" charset="2"/>
              <a:buChar char=""/>
            </a:pPr>
            <a:endParaRPr lang="en-US" sz="1000" dirty="0" smtClean="0">
              <a:solidFill>
                <a:srgbClr val="000000"/>
              </a:solidFill>
              <a:latin typeface="Times New Roman" pitchFamily="18" charset="0"/>
              <a:ea typeface="Times New Roman" panose="02020603050405020304" pitchFamily="18" charset="0"/>
              <a:cs typeface="Times New Roman" pitchFamily="18" charset="0"/>
            </a:endParaRPr>
          </a:p>
          <a:p>
            <a:pPr marL="342900" marR="0" lvl="0" indent="-342900" algn="just">
              <a:lnSpc>
                <a:spcPct val="115000"/>
              </a:lnSpc>
              <a:spcBef>
                <a:spcPts val="0"/>
              </a:spcBef>
              <a:spcAft>
                <a:spcPts val="0"/>
              </a:spcAft>
              <a:buFont typeface="Wingdings" panose="05000000000000000000" pitchFamily="2" charset="2"/>
              <a:buChar char=""/>
            </a:pPr>
            <a:endParaRPr lang="en-US" sz="1000" dirty="0"/>
          </a:p>
        </p:txBody>
      </p:sp>
      <p:sp>
        <p:nvSpPr>
          <p:cNvPr id="7" name="TextBox 6">
            <a:extLst>
              <a:ext uri="{FF2B5EF4-FFF2-40B4-BE49-F238E27FC236}">
                <a16:creationId xmlns:a16="http://schemas.microsoft.com/office/drawing/2014/main" xmlns="" id="{4877BB16-9839-42EE-ACE4-FF5BBD41B5F8}"/>
              </a:ext>
            </a:extLst>
          </p:cNvPr>
          <p:cNvSpPr txBox="1"/>
          <p:nvPr/>
        </p:nvSpPr>
        <p:spPr>
          <a:xfrm>
            <a:off x="5203253" y="3264079"/>
            <a:ext cx="3672140" cy="1690591"/>
          </a:xfrm>
          <a:prstGeom prst="rect">
            <a:avLst/>
          </a:prstGeom>
          <a:noFill/>
        </p:spPr>
        <p:txBody>
          <a:bodyPr wrap="square" rtlCol="0">
            <a:spAutoFit/>
          </a:bodyPr>
          <a:lstStyle/>
          <a:p>
            <a:pPr marL="171450" marR="0" indent="-171450" algn="just">
              <a:lnSpc>
                <a:spcPct val="115000"/>
              </a:lnSpc>
              <a:spcBef>
                <a:spcPts val="0"/>
              </a:spcBef>
              <a:spcAft>
                <a:spcPts val="1000"/>
              </a:spcAft>
              <a:buFont typeface="Wingdings" panose="05000000000000000000" pitchFamily="2" charset="2"/>
              <a:buChar char="ü"/>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Then there is option to connect with us on different social media platforms, namely Twitter, WhatsApp, and Instagram</a:t>
            </a: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On clicking on any of the 3 app icons, a redirect triggers which directly takes user to the profile’s feed or chat box of the respective web apps.</a:t>
            </a:r>
          </a:p>
          <a:p>
            <a:pPr marL="171450" marR="0" indent="-171450" algn="just">
              <a:lnSpc>
                <a:spcPct val="115000"/>
              </a:lnSpc>
              <a:spcBef>
                <a:spcPts val="0"/>
              </a:spcBef>
              <a:spcAft>
                <a:spcPts val="1000"/>
              </a:spcAft>
              <a:buFont typeface="Wingdings" panose="05000000000000000000" pitchFamily="2" charset="2"/>
              <a:buChar char="ü"/>
            </a:pPr>
            <a:r>
              <a:rPr lang="en-US" sz="1200" dirty="0">
                <a:effectLst/>
                <a:latin typeface="Times New Roman" panose="02020603050405020304" pitchFamily="18" charset="0"/>
                <a:ea typeface="Times New Roman" panose="02020603050405020304" pitchFamily="18" charset="0"/>
              </a:rPr>
              <a:t>Footer of the homepage has 3 fields, including postal address, email and phone numbers.</a:t>
            </a:r>
            <a:endParaRPr lang="en-US" dirty="0"/>
          </a:p>
        </p:txBody>
      </p:sp>
      <p:sp>
        <p:nvSpPr>
          <p:cNvPr id="8" name="TextBox 7">
            <a:extLst>
              <a:ext uri="{FF2B5EF4-FFF2-40B4-BE49-F238E27FC236}">
                <a16:creationId xmlns:a16="http://schemas.microsoft.com/office/drawing/2014/main" xmlns="" id="{FB2E6785-4B8C-495C-9377-3DDAA4D4D6DF}"/>
              </a:ext>
            </a:extLst>
          </p:cNvPr>
          <p:cNvSpPr txBox="1"/>
          <p:nvPr/>
        </p:nvSpPr>
        <p:spPr>
          <a:xfrm>
            <a:off x="210312" y="1219162"/>
            <a:ext cx="800219" cy="3789255"/>
          </a:xfrm>
          <a:prstGeom prst="rect">
            <a:avLst/>
          </a:prstGeom>
          <a:noFill/>
        </p:spPr>
        <p:txBody>
          <a:bodyPr vert="vert270" wrap="square" rtlCol="0">
            <a:spAutoFit/>
          </a:bodyPr>
          <a:lstStyle/>
          <a:p>
            <a:r>
              <a:rPr lang="en-US" sz="4000" dirty="0"/>
              <a:t>HOMEPAGE</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9187C8B7-7CDB-478E-8C20-890630B0A0AF}"/>
              </a:ext>
            </a:extLst>
          </p:cNvPr>
          <p:cNvPicPr/>
          <p:nvPr/>
        </p:nvPicPr>
        <p:blipFill>
          <a:blip r:embed="rId2" cstate="print"/>
          <a:stretch>
            <a:fillRect/>
          </a:stretch>
        </p:blipFill>
        <p:spPr>
          <a:xfrm>
            <a:off x="1253836" y="622092"/>
            <a:ext cx="5036128" cy="3233737"/>
          </a:xfrm>
          <a:prstGeom prst="rect">
            <a:avLst/>
          </a:prstGeom>
        </p:spPr>
      </p:pic>
      <p:sp>
        <p:nvSpPr>
          <p:cNvPr id="5" name="TextBox 4">
            <a:extLst>
              <a:ext uri="{FF2B5EF4-FFF2-40B4-BE49-F238E27FC236}">
                <a16:creationId xmlns:a16="http://schemas.microsoft.com/office/drawing/2014/main" xmlns="" id="{F9034BAE-B63F-446F-8CEE-30B355B31588}"/>
              </a:ext>
            </a:extLst>
          </p:cNvPr>
          <p:cNvSpPr txBox="1"/>
          <p:nvPr/>
        </p:nvSpPr>
        <p:spPr>
          <a:xfrm>
            <a:off x="6289964" y="609599"/>
            <a:ext cx="2590800" cy="3472169"/>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On clicking ‘About Us’ on the header of the website, a new page loads which consists the idea behind starting this company.</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There are 2 photographs of the persons behind this startup initiative, with name and post in the company.</a:t>
            </a:r>
          </a:p>
          <a:p>
            <a:pPr marL="342900" indent="-342900" algn="just">
              <a:lnSpc>
                <a:spcPct val="115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There is one button under each photograph, clicking on which, a redirect triggers which opens their personal profiles on LinkedIn, and Instagram respectively.</a:t>
            </a:r>
            <a:endParaRPr lang="en-US" sz="1200" dirty="0"/>
          </a:p>
          <a:p>
            <a:pPr marL="342900" marR="0" lvl="0" indent="-342900" algn="just">
              <a:lnSpc>
                <a:spcPct val="115000"/>
              </a:lnSpc>
              <a:spcBef>
                <a:spcPts val="0"/>
              </a:spcBef>
              <a:spcAft>
                <a:spcPts val="0"/>
              </a:spcAft>
              <a:buFont typeface="Wingdings" panose="05000000000000000000" pitchFamily="2" charset="2"/>
              <a:buChar char=""/>
            </a:pPr>
            <a:endParaRPr lang="en-US" sz="1200" dirty="0">
              <a:effectLst/>
              <a:latin typeface="Arial" panose="020B0604020202020204" pitchFamily="34" charset="0"/>
              <a:ea typeface="Arial" panose="020B0604020202020204" pitchFamily="34" charset="0"/>
            </a:endParaRPr>
          </a:p>
        </p:txBody>
      </p:sp>
      <p:sp>
        <p:nvSpPr>
          <p:cNvPr id="6" name="TextBox 5">
            <a:extLst>
              <a:ext uri="{FF2B5EF4-FFF2-40B4-BE49-F238E27FC236}">
                <a16:creationId xmlns:a16="http://schemas.microsoft.com/office/drawing/2014/main" xmlns="" id="{AB2993A1-640B-4B39-A51C-98E928310883}"/>
              </a:ext>
            </a:extLst>
          </p:cNvPr>
          <p:cNvSpPr txBox="1"/>
          <p:nvPr/>
        </p:nvSpPr>
        <p:spPr>
          <a:xfrm>
            <a:off x="1129145" y="4349235"/>
            <a:ext cx="5888181" cy="307777"/>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latin typeface="Times New Roman" pitchFamily="18" charset="0"/>
                <a:cs typeface="Times New Roman" pitchFamily="18" charset="0"/>
              </a:rPr>
              <a:t>Header and footer is same for all the pages in this </a:t>
            </a:r>
            <a:r>
              <a:rPr lang="en-US" sz="1400" dirty="0" smtClean="0">
                <a:latin typeface="Times New Roman" pitchFamily="18" charset="0"/>
                <a:cs typeface="Times New Roman" pitchFamily="18" charset="0"/>
              </a:rPr>
              <a:t>website.</a:t>
            </a:r>
            <a:endParaRPr lang="en-US" sz="1400" dirty="0">
              <a:latin typeface="Times New Roman" pitchFamily="18" charset="0"/>
              <a:cs typeface="Times New Roman" pitchFamily="18" charset="0"/>
            </a:endParaRPr>
          </a:p>
        </p:txBody>
      </p:sp>
      <p:sp>
        <p:nvSpPr>
          <p:cNvPr id="7" name="TextBox 6">
            <a:extLst>
              <a:ext uri="{FF2B5EF4-FFF2-40B4-BE49-F238E27FC236}">
                <a16:creationId xmlns:a16="http://schemas.microsoft.com/office/drawing/2014/main" xmlns="" id="{BB822B89-A157-42EC-A086-97A7A4DFD927}"/>
              </a:ext>
            </a:extLst>
          </p:cNvPr>
          <p:cNvSpPr txBox="1"/>
          <p:nvPr/>
        </p:nvSpPr>
        <p:spPr>
          <a:xfrm>
            <a:off x="252726" y="1610591"/>
            <a:ext cx="800219" cy="3276600"/>
          </a:xfrm>
          <a:prstGeom prst="rect">
            <a:avLst/>
          </a:prstGeom>
          <a:noFill/>
        </p:spPr>
        <p:txBody>
          <a:bodyPr vert="vert270" wrap="square" rtlCol="0">
            <a:spAutoFit/>
          </a:bodyPr>
          <a:lstStyle/>
          <a:p>
            <a:r>
              <a:rPr lang="en-US" sz="4000" dirty="0"/>
              <a:t>ABOUT US</a:t>
            </a:r>
          </a:p>
        </p:txBody>
      </p:sp>
    </p:spTree>
    <p:extLst>
      <p:ext uri="{BB962C8B-B14F-4D97-AF65-F5344CB8AC3E}">
        <p14:creationId xmlns:p14="http://schemas.microsoft.com/office/powerpoint/2010/main" xmlns="" val="2398206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9C2C353F-A9F7-4060-AE69-47BED880FBC1}"/>
              </a:ext>
            </a:extLst>
          </p:cNvPr>
          <p:cNvSpPr txBox="1"/>
          <p:nvPr/>
        </p:nvSpPr>
        <p:spPr>
          <a:xfrm>
            <a:off x="180109" y="1085850"/>
            <a:ext cx="800219" cy="3908714"/>
          </a:xfrm>
          <a:prstGeom prst="rect">
            <a:avLst/>
          </a:prstGeom>
          <a:noFill/>
        </p:spPr>
        <p:txBody>
          <a:bodyPr vert="vert270" wrap="square" rtlCol="0">
            <a:spAutoFit/>
          </a:bodyPr>
          <a:lstStyle/>
          <a:p>
            <a:r>
              <a:rPr lang="en-US" sz="4000" dirty="0"/>
              <a:t>OUR MISSION</a:t>
            </a:r>
          </a:p>
        </p:txBody>
      </p:sp>
      <p:pic>
        <p:nvPicPr>
          <p:cNvPr id="6" name="Content Placeholder 5">
            <a:extLst>
              <a:ext uri="{FF2B5EF4-FFF2-40B4-BE49-F238E27FC236}">
                <a16:creationId xmlns:a16="http://schemas.microsoft.com/office/drawing/2014/main" xmlns="" id="{4333F751-5403-47C7-BE3B-0A993B8A98C9}"/>
              </a:ext>
            </a:extLst>
          </p:cNvPr>
          <p:cNvPicPr>
            <a:picLocks noGrp="1"/>
          </p:cNvPicPr>
          <p:nvPr>
            <p:ph idx="1"/>
          </p:nvPr>
        </p:nvPicPr>
        <p:blipFill>
          <a:blip r:embed="rId2" cstate="print"/>
          <a:stretch>
            <a:fillRect/>
          </a:stretch>
        </p:blipFill>
        <p:spPr>
          <a:xfrm>
            <a:off x="4672326" y="200891"/>
            <a:ext cx="4471673" cy="2370860"/>
          </a:xfrm>
          <a:prstGeom prst="rect">
            <a:avLst/>
          </a:prstGeom>
        </p:spPr>
      </p:pic>
      <p:sp>
        <p:nvSpPr>
          <p:cNvPr id="7" name="TextBox 6">
            <a:extLst>
              <a:ext uri="{FF2B5EF4-FFF2-40B4-BE49-F238E27FC236}">
                <a16:creationId xmlns:a16="http://schemas.microsoft.com/office/drawing/2014/main" xmlns="" id="{78C5EF38-25B9-4AA3-87BF-D71FDDE6DBEE}"/>
              </a:ext>
            </a:extLst>
          </p:cNvPr>
          <p:cNvSpPr txBox="1"/>
          <p:nvPr/>
        </p:nvSpPr>
        <p:spPr>
          <a:xfrm>
            <a:off x="1420091" y="547244"/>
            <a:ext cx="2812473" cy="1870384"/>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A quote is displayed about websites in general. </a:t>
            </a:r>
            <a:endParaRPr lang="en-US" sz="1200" dirty="0">
              <a:latin typeface="Arial" panose="020B0604020202020204" pitchFamily="34" charset="0"/>
              <a:ea typeface="Times New Roman" panose="02020603050405020304" pitchFamily="18" charset="0"/>
            </a:endParaRPr>
          </a:p>
          <a:p>
            <a:pPr marL="342900" indent="-342900" algn="just">
              <a:lnSpc>
                <a:spcPct val="115000"/>
              </a:lnSpc>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Then the aim of this startup is mentioned under ‘our mission’ heading, which highlights the basic idea behind our startup and our objectives of customer experience.</a:t>
            </a:r>
            <a:endParaRPr lang="en-US" sz="1200" dirty="0"/>
          </a:p>
          <a:p>
            <a:pPr marL="342900" marR="0" lvl="0" indent="-342900" algn="just">
              <a:lnSpc>
                <a:spcPct val="115000"/>
              </a:lnSpc>
              <a:spcBef>
                <a:spcPts val="0"/>
              </a:spcBef>
              <a:spcAft>
                <a:spcPts val="0"/>
              </a:spcAft>
              <a:buFont typeface="Wingdings" panose="05000000000000000000" pitchFamily="2" charset="2"/>
              <a:buChar char=""/>
            </a:pPr>
            <a:endParaRPr lang="en-US" sz="1800" dirty="0">
              <a:effectLst/>
              <a:latin typeface="Arial" panose="020B0604020202020204" pitchFamily="34" charset="0"/>
              <a:ea typeface="Arial" panose="020B0604020202020204" pitchFamily="34" charset="0"/>
            </a:endParaRPr>
          </a:p>
        </p:txBody>
      </p:sp>
      <p:pic>
        <p:nvPicPr>
          <p:cNvPr id="8" name="Picture 7">
            <a:extLst>
              <a:ext uri="{FF2B5EF4-FFF2-40B4-BE49-F238E27FC236}">
                <a16:creationId xmlns:a16="http://schemas.microsoft.com/office/drawing/2014/main" xmlns="" id="{C9052CA8-9D39-465E-87B0-85DB69400338}"/>
              </a:ext>
            </a:extLst>
          </p:cNvPr>
          <p:cNvPicPr/>
          <p:nvPr/>
        </p:nvPicPr>
        <p:blipFill>
          <a:blip r:embed="rId3" cstate="print"/>
          <a:stretch>
            <a:fillRect/>
          </a:stretch>
        </p:blipFill>
        <p:spPr>
          <a:xfrm>
            <a:off x="1035747" y="2725873"/>
            <a:ext cx="4471673" cy="2370860"/>
          </a:xfrm>
          <a:prstGeom prst="rect">
            <a:avLst/>
          </a:prstGeom>
        </p:spPr>
      </p:pic>
      <p:sp>
        <p:nvSpPr>
          <p:cNvPr id="9" name="TextBox 8">
            <a:extLst>
              <a:ext uri="{FF2B5EF4-FFF2-40B4-BE49-F238E27FC236}">
                <a16:creationId xmlns:a16="http://schemas.microsoft.com/office/drawing/2014/main" xmlns="" id="{CB9E1E60-AFA8-4B0C-AC2F-C58C86935603}"/>
              </a:ext>
            </a:extLst>
          </p:cNvPr>
          <p:cNvSpPr txBox="1"/>
          <p:nvPr/>
        </p:nvSpPr>
        <p:spPr>
          <a:xfrm>
            <a:off x="5680364" y="2916382"/>
            <a:ext cx="3283527" cy="1763560"/>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WebHelper is a value driven company which guides the perspective of the organization as well as the actions.</a:t>
            </a:r>
          </a:p>
          <a:p>
            <a:pPr marL="342900" marR="0" lvl="0" indent="-342900" algn="just">
              <a:lnSpc>
                <a:spcPct val="115000"/>
              </a:lnSpc>
              <a:spcBef>
                <a:spcPts val="0"/>
              </a:spcBef>
              <a:spcAft>
                <a:spcPts val="0"/>
              </a:spcAft>
              <a:buFont typeface="Wingdings" panose="05000000000000000000" pitchFamily="2" charset="2"/>
              <a:buChar char=""/>
            </a:pPr>
            <a:r>
              <a:rPr lang="en-US" sz="1200" dirty="0">
                <a:latin typeface="Times New Roman" panose="02020603050405020304" pitchFamily="18" charset="0"/>
                <a:ea typeface="Times New Roman" panose="02020603050405020304" pitchFamily="18" charset="0"/>
              </a:rPr>
              <a:t>Scrolling down we have mentioned 4 basic values behind our startup which are accountability, diligence, perseverance and integrity</a:t>
            </a:r>
            <a:r>
              <a:rPr lang="en-US" sz="1200" dirty="0">
                <a:latin typeface="Arial" panose="020B0604020202020204" pitchFamily="34" charset="0"/>
                <a:ea typeface="Times New Roman" panose="02020603050405020304" pitchFamily="18" charset="0"/>
              </a:rPr>
              <a:t>.</a:t>
            </a:r>
            <a:endParaRPr lang="en-US" sz="1200" dirty="0">
              <a:latin typeface="Arial" panose="020B0604020202020204" pitchFamily="34" charset="0"/>
              <a:ea typeface="Arial" panose="020B0604020202020204" pitchFamily="34" charset="0"/>
            </a:endParaRPr>
          </a:p>
          <a:p>
            <a:endParaRPr lang="en-US" sz="1200" dirty="0"/>
          </a:p>
        </p:txBody>
      </p:sp>
    </p:spTree>
    <p:extLst>
      <p:ext uri="{BB962C8B-B14F-4D97-AF65-F5344CB8AC3E}">
        <p14:creationId xmlns:p14="http://schemas.microsoft.com/office/powerpoint/2010/main" xmlns="" val="22095852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D242CEB5-7A58-4428-93FE-1798DA0E7EDF}"/>
              </a:ext>
            </a:extLst>
          </p:cNvPr>
          <p:cNvSpPr txBox="1"/>
          <p:nvPr/>
        </p:nvSpPr>
        <p:spPr>
          <a:xfrm>
            <a:off x="210312" y="2001982"/>
            <a:ext cx="800219" cy="2964873"/>
          </a:xfrm>
          <a:prstGeom prst="rect">
            <a:avLst/>
          </a:prstGeom>
          <a:noFill/>
        </p:spPr>
        <p:txBody>
          <a:bodyPr vert="vert270" wrap="square" rtlCol="0">
            <a:spAutoFit/>
          </a:bodyPr>
          <a:lstStyle/>
          <a:p>
            <a:r>
              <a:rPr lang="en-US" sz="4000" dirty="0"/>
              <a:t>SERVICES</a:t>
            </a:r>
          </a:p>
        </p:txBody>
      </p:sp>
      <p:pic>
        <p:nvPicPr>
          <p:cNvPr id="5" name="Content Placeholder 4">
            <a:extLst>
              <a:ext uri="{FF2B5EF4-FFF2-40B4-BE49-F238E27FC236}">
                <a16:creationId xmlns:a16="http://schemas.microsoft.com/office/drawing/2014/main" xmlns="" id="{C9B600BE-3782-45E6-8118-4C95CC3C24AA}"/>
              </a:ext>
            </a:extLst>
          </p:cNvPr>
          <p:cNvPicPr>
            <a:picLocks noGrp="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4945810" y="389659"/>
            <a:ext cx="3987878" cy="2182091"/>
          </a:xfrm>
          <a:prstGeom prst="rect">
            <a:avLst/>
          </a:prstGeom>
        </p:spPr>
      </p:pic>
      <p:pic>
        <p:nvPicPr>
          <p:cNvPr id="6" name="Picture 5">
            <a:extLst>
              <a:ext uri="{FF2B5EF4-FFF2-40B4-BE49-F238E27FC236}">
                <a16:creationId xmlns:a16="http://schemas.microsoft.com/office/drawing/2014/main" xmlns="" id="{B850EA57-7245-4F1F-90A2-C25934DF6358}"/>
              </a:ext>
            </a:extLst>
          </p:cNvPr>
          <p:cNvPicPr/>
          <p:nvPr/>
        </p:nvPicPr>
        <p:blipFill>
          <a:blip r:embed="rId3" cstate="print"/>
          <a:stretch>
            <a:fillRect/>
          </a:stretch>
        </p:blipFill>
        <p:spPr>
          <a:xfrm>
            <a:off x="1101699" y="2838795"/>
            <a:ext cx="3948281" cy="2182091"/>
          </a:xfrm>
          <a:prstGeom prst="rect">
            <a:avLst/>
          </a:prstGeom>
        </p:spPr>
      </p:pic>
      <p:sp>
        <p:nvSpPr>
          <p:cNvPr id="7" name="TextBox 6">
            <a:extLst>
              <a:ext uri="{FF2B5EF4-FFF2-40B4-BE49-F238E27FC236}">
                <a16:creationId xmlns:a16="http://schemas.microsoft.com/office/drawing/2014/main" xmlns="" id="{9AC31E47-AFC8-43DE-9B7B-9A2241938EC7}"/>
              </a:ext>
            </a:extLst>
          </p:cNvPr>
          <p:cNvSpPr txBox="1"/>
          <p:nvPr/>
        </p:nvSpPr>
        <p:spPr>
          <a:xfrm>
            <a:off x="1267691" y="637309"/>
            <a:ext cx="3525982" cy="1015663"/>
          </a:xfrm>
          <a:prstGeom prst="rect">
            <a:avLst/>
          </a:prstGeom>
          <a:noFill/>
        </p:spPr>
        <p:txBody>
          <a:bodyPr wrap="square" rtlCol="0">
            <a:spAutoFit/>
          </a:bodyPr>
          <a:lstStyle/>
          <a:p>
            <a:pPr marL="285750" indent="-285750" algn="just">
              <a:buFont typeface="Wingdings" panose="05000000000000000000" pitchFamily="2" charset="2"/>
              <a:buChar char="ü"/>
            </a:pPr>
            <a:r>
              <a:rPr lang="en-US" sz="1200" dirty="0">
                <a:effectLst/>
                <a:latin typeface="Times New Roman" panose="02020603050405020304" pitchFamily="18" charset="0"/>
                <a:ea typeface="Times New Roman" panose="02020603050405020304" pitchFamily="18" charset="0"/>
              </a:rPr>
              <a:t>The services that we provide are mentioned under ‘our Services’ heading, which highlights what we do for the customers and how we make fully functional websites of any startup that customers are looking for.</a:t>
            </a:r>
            <a:endParaRPr lang="en-US" sz="1200" dirty="0"/>
          </a:p>
        </p:txBody>
      </p:sp>
      <p:sp>
        <p:nvSpPr>
          <p:cNvPr id="8" name="TextBox 7">
            <a:extLst>
              <a:ext uri="{FF2B5EF4-FFF2-40B4-BE49-F238E27FC236}">
                <a16:creationId xmlns:a16="http://schemas.microsoft.com/office/drawing/2014/main" xmlns="" id="{BA4BF391-0F37-49C8-A6EC-3EAFE88E9CDA}"/>
              </a:ext>
            </a:extLst>
          </p:cNvPr>
          <p:cNvSpPr txBox="1"/>
          <p:nvPr/>
        </p:nvSpPr>
        <p:spPr>
          <a:xfrm>
            <a:off x="5278582" y="3020291"/>
            <a:ext cx="3655106" cy="1855893"/>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Then on scrolling down, worth of products we provide is mentioned. We provide superior quality websites with costumer attractive ideas, fully </a:t>
            </a:r>
            <a:r>
              <a:rPr lang="en-US" sz="1200" dirty="0" smtClean="0">
                <a:effectLst/>
                <a:latin typeface="Times New Roman" panose="02020603050405020304" pitchFamily="18" charset="0"/>
                <a:ea typeface="Times New Roman" panose="02020603050405020304" pitchFamily="18" charset="0"/>
              </a:rPr>
              <a:t>functional which </a:t>
            </a:r>
            <a:r>
              <a:rPr lang="en-US" sz="1200" dirty="0" smtClean="0">
                <a:effectLst/>
                <a:latin typeface="Times New Roman" panose="02020603050405020304" pitchFamily="18" charset="0"/>
                <a:ea typeface="Times New Roman" panose="02020603050405020304" pitchFamily="18" charset="0"/>
              </a:rPr>
              <a:t>is convenient </a:t>
            </a:r>
            <a:r>
              <a:rPr lang="en-US" sz="1200" dirty="0">
                <a:effectLst/>
                <a:latin typeface="Times New Roman" panose="02020603050405020304" pitchFamily="18" charset="0"/>
                <a:ea typeface="Times New Roman" panose="02020603050405020304" pitchFamily="18" charset="0"/>
              </a:rPr>
              <a:t>to </a:t>
            </a:r>
            <a:r>
              <a:rPr lang="en-US" sz="1200" dirty="0" smtClean="0">
                <a:effectLst/>
                <a:latin typeface="Times New Roman" panose="02020603050405020304" pitchFamily="18" charset="0"/>
                <a:ea typeface="Times New Roman" panose="02020603050405020304" pitchFamily="18" charset="0"/>
              </a:rPr>
              <a:t>clients and </a:t>
            </a:r>
            <a:r>
              <a:rPr lang="en-US" sz="1200" dirty="0">
                <a:effectLst/>
                <a:latin typeface="Times New Roman" panose="02020603050405020304" pitchFamily="18" charset="0"/>
                <a:ea typeface="Times New Roman" panose="02020603050405020304" pitchFamily="18" charset="0"/>
              </a:rPr>
              <a:t>easy to use.</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 site that we make for the clients is absolutely reliable in all the major aspects.</a:t>
            </a:r>
            <a:endParaRPr lang="en-US" sz="1200" dirty="0">
              <a:effectLst/>
              <a:latin typeface="Arial" panose="020B0604020202020204" pitchFamily="34" charset="0"/>
              <a:ea typeface="Arial" panose="020B0604020202020204" pitchFamily="34" charset="0"/>
            </a:endParaRPr>
          </a:p>
          <a:p>
            <a:endParaRPr lang="en-US" dirty="0"/>
          </a:p>
        </p:txBody>
      </p:sp>
    </p:spTree>
    <p:extLst>
      <p:ext uri="{BB962C8B-B14F-4D97-AF65-F5344CB8AC3E}">
        <p14:creationId xmlns:p14="http://schemas.microsoft.com/office/powerpoint/2010/main" xmlns="" val="484820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0D24CE70-7E0D-44E3-989A-87F7E74F9684}"/>
              </a:ext>
            </a:extLst>
          </p:cNvPr>
          <p:cNvPicPr>
            <a:picLocks noGrp="1"/>
          </p:cNvPicPr>
          <p:nvPr>
            <p:ph idx="1"/>
          </p:nvPr>
        </p:nvPicPr>
        <p:blipFill>
          <a:blip r:embed="rId2" cstate="print"/>
          <a:stretch>
            <a:fillRect/>
          </a:stretch>
        </p:blipFill>
        <p:spPr>
          <a:xfrm>
            <a:off x="1039091" y="387928"/>
            <a:ext cx="4774811" cy="3048000"/>
          </a:xfrm>
          <a:prstGeom prst="rect">
            <a:avLst/>
          </a:prstGeom>
        </p:spPr>
      </p:pic>
      <p:sp>
        <p:nvSpPr>
          <p:cNvPr id="5" name="TextBox 4">
            <a:extLst>
              <a:ext uri="{FF2B5EF4-FFF2-40B4-BE49-F238E27FC236}">
                <a16:creationId xmlns:a16="http://schemas.microsoft.com/office/drawing/2014/main" xmlns="" id="{A8DBCAF0-9F2F-4DC2-8D69-90EAF3F0E98E}"/>
              </a:ext>
            </a:extLst>
          </p:cNvPr>
          <p:cNvSpPr txBox="1"/>
          <p:nvPr/>
        </p:nvSpPr>
        <p:spPr>
          <a:xfrm>
            <a:off x="161247" y="2396836"/>
            <a:ext cx="800219" cy="2597728"/>
          </a:xfrm>
          <a:prstGeom prst="rect">
            <a:avLst/>
          </a:prstGeom>
          <a:noFill/>
        </p:spPr>
        <p:txBody>
          <a:bodyPr vert="vert270" wrap="square" rtlCol="0">
            <a:spAutoFit/>
          </a:bodyPr>
          <a:lstStyle/>
          <a:p>
            <a:r>
              <a:rPr lang="en-US" sz="4000" dirty="0"/>
              <a:t>JOIN US</a:t>
            </a:r>
          </a:p>
        </p:txBody>
      </p:sp>
      <p:sp>
        <p:nvSpPr>
          <p:cNvPr id="6" name="TextBox 5">
            <a:extLst>
              <a:ext uri="{FF2B5EF4-FFF2-40B4-BE49-F238E27FC236}">
                <a16:creationId xmlns:a16="http://schemas.microsoft.com/office/drawing/2014/main" xmlns="" id="{16EE9AEE-C86E-4738-AF8E-8A994433F0A3}"/>
              </a:ext>
            </a:extLst>
          </p:cNvPr>
          <p:cNvSpPr txBox="1"/>
          <p:nvPr/>
        </p:nvSpPr>
        <p:spPr>
          <a:xfrm>
            <a:off x="5813902" y="387928"/>
            <a:ext cx="3168851" cy="3462486"/>
          </a:xfrm>
          <a:prstGeom prst="rect">
            <a:avLst/>
          </a:prstGeom>
          <a:noFill/>
        </p:spPr>
        <p:txBody>
          <a:bodyPr wrap="square" rtlCol="0">
            <a:spAutoFit/>
          </a:bodyPr>
          <a:lstStyle/>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Join us page is for the developers interested in </a:t>
            </a:r>
            <a:r>
              <a:rPr lang="en-US" sz="1200" dirty="0" smtClean="0">
                <a:latin typeface="Times New Roman" panose="02020603050405020304" pitchFamily="18" charset="0"/>
                <a:ea typeface="Times New Roman" panose="02020603050405020304" pitchFamily="18" charset="0"/>
              </a:rPr>
              <a:t>working with us</a:t>
            </a:r>
            <a:r>
              <a:rPr lang="en-US" sz="1200" dirty="0" smtClean="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and for the users </a:t>
            </a:r>
            <a:r>
              <a:rPr lang="en-US" sz="1200" dirty="0" smtClean="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who wants to make website for their </a:t>
            </a:r>
            <a:r>
              <a:rPr lang="en-US" sz="1200" dirty="0" smtClean="0">
                <a:effectLst/>
                <a:latin typeface="Times New Roman" panose="02020603050405020304" pitchFamily="18" charset="0"/>
                <a:ea typeface="Times New Roman" panose="02020603050405020304" pitchFamily="18" charset="0"/>
              </a:rPr>
              <a:t>company.</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A tab appears labeled as ‘wish to step forward with us’; clicking on which, a form appears.</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There are 5 fields to be entered by the user.</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Every field has validity checks.</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No field can be left empty or of invalid format.</a:t>
            </a:r>
            <a:endParaRPr lang="en-US" sz="1200" dirty="0">
              <a:effectLst/>
              <a:latin typeface="Arial" panose="020B0604020202020204" pitchFamily="34" charset="0"/>
              <a:ea typeface="Arial" panose="020B0604020202020204" pitchFamily="34" charset="0"/>
            </a:endParaRPr>
          </a:p>
          <a:p>
            <a:pPr marL="342900" marR="0" lvl="0" indent="-342900" algn="just">
              <a:lnSpc>
                <a:spcPct val="115000"/>
              </a:lnSpc>
              <a:spcBef>
                <a:spcPts val="0"/>
              </a:spcBef>
              <a:spcAft>
                <a:spcPts val="0"/>
              </a:spcAft>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Submitting the form stores the entered data in the database, which is accessible to us. From there we can contact the person who submitted the form.</a:t>
            </a:r>
            <a:endParaRPr lang="en-US" sz="1200" dirty="0">
              <a:effectLst/>
              <a:latin typeface="Arial" panose="020B0604020202020204" pitchFamily="34" charset="0"/>
              <a:ea typeface="Arial" panose="020B0604020202020204" pitchFamily="34" charset="0"/>
            </a:endParaRPr>
          </a:p>
          <a:p>
            <a:endParaRPr lang="en-US" sz="1200" dirty="0"/>
          </a:p>
        </p:txBody>
      </p:sp>
      <p:sp>
        <p:nvSpPr>
          <p:cNvPr id="7" name="TextBox 6">
            <a:extLst>
              <a:ext uri="{FF2B5EF4-FFF2-40B4-BE49-F238E27FC236}">
                <a16:creationId xmlns:a16="http://schemas.microsoft.com/office/drawing/2014/main" xmlns="" id="{D0E44006-10DF-4834-A43E-6F10EEDF10B5}"/>
              </a:ext>
            </a:extLst>
          </p:cNvPr>
          <p:cNvSpPr txBox="1"/>
          <p:nvPr/>
        </p:nvSpPr>
        <p:spPr>
          <a:xfrm>
            <a:off x="1898073" y="4038600"/>
            <a:ext cx="5860472" cy="523220"/>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CLICKING ON ‘</a:t>
            </a:r>
            <a:r>
              <a:rPr lang="en-US" sz="1400" dirty="0">
                <a:solidFill>
                  <a:srgbClr val="92D050"/>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xmlns="" val="tx"/>
                    </a:ext>
                  </a:extLst>
                </a:hlinkClick>
              </a:rPr>
              <a:t>PREVIOUS PROJECTS</a:t>
            </a:r>
            <a:r>
              <a:rPr lang="en-US" sz="1400" dirty="0">
                <a:latin typeface="Times New Roman" panose="02020603050405020304" pitchFamily="18" charset="0"/>
                <a:cs typeface="Times New Roman" panose="02020603050405020304" pitchFamily="18" charset="0"/>
              </a:rPr>
              <a:t>’ REDIRECTS TO GITHUB WHERE OUR PREVIOUS PROJECTS ARE </a:t>
            </a:r>
            <a:r>
              <a:rPr lang="en-US" sz="1400" dirty="0" smtClean="0">
                <a:latin typeface="Times New Roman" panose="02020603050405020304" pitchFamily="18" charset="0"/>
                <a:cs typeface="Times New Roman" panose="02020603050405020304" pitchFamily="18" charset="0"/>
              </a:rPr>
              <a:t>LISTED.</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631355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979"/>
            <a:ext cx="7498080" cy="416113"/>
          </a:xfrm>
        </p:spPr>
        <p:txBody>
          <a:bodyPr>
            <a:noAutofit/>
          </a:bodyPr>
          <a:lstStyle/>
          <a:p>
            <a:pPr algn="ctr"/>
            <a:r>
              <a:rPr lang="en-IN" sz="2600" dirty="0">
                <a:latin typeface="Times New Roman" pitchFamily="18" charset="0"/>
                <a:cs typeface="Times New Roman" pitchFamily="18" charset="0"/>
              </a:rPr>
              <a:t>TOOLS AND TECHNOLOGIES USED</a:t>
            </a:r>
            <a:endParaRPr lang="en-US" sz="2600" dirty="0">
              <a:latin typeface="Times New Roman" pitchFamily="18" charset="0"/>
              <a:cs typeface="Times New Roman" pitchFamily="18" charset="0"/>
            </a:endParaRPr>
          </a:p>
        </p:txBody>
      </p:sp>
      <p:sp>
        <p:nvSpPr>
          <p:cNvPr id="3" name="Content Placeholder 2"/>
          <p:cNvSpPr>
            <a:spLocks noGrp="1"/>
          </p:cNvSpPr>
          <p:nvPr>
            <p:ph idx="1"/>
          </p:nvPr>
        </p:nvSpPr>
        <p:spPr>
          <a:xfrm>
            <a:off x="1135380" y="786984"/>
            <a:ext cx="5234940" cy="4356516"/>
          </a:xfrm>
        </p:spPr>
        <p:txBody>
          <a:bodyPr>
            <a:normAutofit/>
          </a:bodyPr>
          <a:lstStyle/>
          <a:p>
            <a:pPr algn="just"/>
            <a:r>
              <a:rPr lang="en-US" sz="1400" dirty="0">
                <a:latin typeface="Times New Roman" pitchFamily="18" charset="0"/>
                <a:cs typeface="Times New Roman" pitchFamily="18" charset="0"/>
              </a:rPr>
              <a:t>Front End Technologies:   html, CSS, Bootstrap, JavaScript</a:t>
            </a:r>
          </a:p>
          <a:p>
            <a:pPr algn="just"/>
            <a:r>
              <a:rPr lang="en-US" sz="1400" dirty="0">
                <a:latin typeface="Times New Roman" pitchFamily="18" charset="0"/>
                <a:cs typeface="Times New Roman" pitchFamily="18" charset="0"/>
              </a:rPr>
              <a:t>Back End Technologies:   PHP, SQL</a:t>
            </a:r>
          </a:p>
          <a:p>
            <a:pPr lvl="0" algn="just"/>
            <a:r>
              <a:rPr lang="en-US" sz="1400" dirty="0">
                <a:latin typeface="Times New Roman" pitchFamily="18" charset="0"/>
                <a:cs typeface="Times New Roman" pitchFamily="18" charset="0"/>
              </a:rPr>
              <a:t>Versions of these technologies used: html5, CSS3, Bootstrap 4.0.0,   ECMAScript 5, PHP 7.4.11		</a:t>
            </a:r>
          </a:p>
          <a:p>
            <a:pPr lvl="0" algn="just"/>
            <a:r>
              <a:rPr lang="en-US" sz="1400" dirty="0">
                <a:latin typeface="Times New Roman" pitchFamily="18" charset="0"/>
                <a:cs typeface="Times New Roman" pitchFamily="18" charset="0"/>
              </a:rPr>
              <a:t>IDE: Sublime Text 3 </a:t>
            </a:r>
          </a:p>
          <a:p>
            <a:pPr algn="just"/>
            <a:r>
              <a:rPr lang="en-US" sz="1400">
                <a:latin typeface="Times New Roman" pitchFamily="18" charset="0"/>
                <a:cs typeface="Times New Roman" pitchFamily="18" charset="0"/>
              </a:rPr>
              <a:t>Website </a:t>
            </a:r>
            <a:r>
              <a:rPr lang="en-US" sz="1400" smtClean="0">
                <a:latin typeface="Times New Roman" pitchFamily="18" charset="0"/>
                <a:cs typeface="Times New Roman" pitchFamily="18" charset="0"/>
              </a:rPr>
              <a:t>is hosted </a:t>
            </a:r>
            <a:r>
              <a:rPr lang="en-US" sz="1400" dirty="0">
                <a:latin typeface="Times New Roman" pitchFamily="18" charset="0"/>
                <a:cs typeface="Times New Roman" pitchFamily="18" charset="0"/>
              </a:rPr>
              <a:t>on: </a:t>
            </a:r>
            <a:r>
              <a:rPr lang="en-IN" sz="1400" dirty="0">
                <a:latin typeface="Times New Roman" pitchFamily="18" charset="0"/>
                <a:cs typeface="Times New Roman" pitchFamily="18" charset="0"/>
              </a:rPr>
              <a:t>http://localhost/phpmyadmin/</a:t>
            </a:r>
            <a:endParaRPr lang="en-US" sz="1400" dirty="0">
              <a:latin typeface="Times New Roman" pitchFamily="18" charset="0"/>
              <a:cs typeface="Times New Roman" pitchFamily="18" charset="0"/>
            </a:endParaRPr>
          </a:p>
          <a:p>
            <a:pPr lvl="0" algn="just"/>
            <a:r>
              <a:rPr lang="en-US" sz="1400" dirty="0">
                <a:latin typeface="Times New Roman" pitchFamily="18" charset="0"/>
                <a:cs typeface="Times New Roman" pitchFamily="18" charset="0"/>
              </a:rPr>
              <a:t>Server: XAMPP server</a:t>
            </a:r>
          </a:p>
          <a:p>
            <a:pPr lvl="0" algn="just"/>
            <a:r>
              <a:rPr lang="en-US" sz="1400" dirty="0">
                <a:latin typeface="Times New Roman" pitchFamily="18" charset="0"/>
                <a:cs typeface="Times New Roman" pitchFamily="18" charset="0"/>
              </a:rPr>
              <a:t>Server version: 10.4.14 - MariaDB - mariadb.org binary distribution</a:t>
            </a:r>
          </a:p>
          <a:p>
            <a:pPr algn="just">
              <a:buNone/>
            </a:pPr>
            <a:endParaRPr lang="en-US" sz="1400" dirty="0">
              <a:latin typeface="Times New Roman" pitchFamily="18" charset="0"/>
              <a:cs typeface="Times New Roman" pitchFamily="18" charset="0"/>
            </a:endParaRPr>
          </a:p>
        </p:txBody>
      </p:sp>
      <p:pic>
        <p:nvPicPr>
          <p:cNvPr id="4" name="Picture 3" descr="html5-css3.png"/>
          <p:cNvPicPr>
            <a:picLocks noChangeAspect="1"/>
          </p:cNvPicPr>
          <p:nvPr/>
        </p:nvPicPr>
        <p:blipFill>
          <a:blip r:embed="rId2"/>
          <a:stretch>
            <a:fillRect/>
          </a:stretch>
        </p:blipFill>
        <p:spPr>
          <a:xfrm>
            <a:off x="6745325" y="814965"/>
            <a:ext cx="1545236" cy="795661"/>
          </a:xfrm>
          <a:prstGeom prst="rect">
            <a:avLst/>
          </a:prstGeom>
        </p:spPr>
      </p:pic>
      <p:pic>
        <p:nvPicPr>
          <p:cNvPr id="5" name="Picture 4" descr="javascript-wide-retina-preview.png"/>
          <p:cNvPicPr>
            <a:picLocks noChangeAspect="1"/>
          </p:cNvPicPr>
          <p:nvPr/>
        </p:nvPicPr>
        <p:blipFill>
          <a:blip r:embed="rId3"/>
          <a:stretch>
            <a:fillRect/>
          </a:stretch>
        </p:blipFill>
        <p:spPr>
          <a:xfrm>
            <a:off x="7807750" y="2045535"/>
            <a:ext cx="1209459" cy="691421"/>
          </a:xfrm>
          <a:prstGeom prst="rect">
            <a:avLst/>
          </a:prstGeom>
        </p:spPr>
      </p:pic>
      <p:pic>
        <p:nvPicPr>
          <p:cNvPr id="6" name="Picture 5" descr="large-php-logo-why-use-php.png"/>
          <p:cNvPicPr>
            <a:picLocks noChangeAspect="1"/>
          </p:cNvPicPr>
          <p:nvPr/>
        </p:nvPicPr>
        <p:blipFill>
          <a:blip r:embed="rId4"/>
          <a:stretch>
            <a:fillRect/>
          </a:stretch>
        </p:blipFill>
        <p:spPr>
          <a:xfrm>
            <a:off x="6354083" y="2068577"/>
            <a:ext cx="1163860" cy="675934"/>
          </a:xfrm>
          <a:prstGeom prst="rect">
            <a:avLst/>
          </a:prstGeom>
        </p:spPr>
      </p:pic>
      <p:pic>
        <p:nvPicPr>
          <p:cNvPr id="7" name="Picture 6" descr="XAMPP-3.jpg"/>
          <p:cNvPicPr>
            <a:picLocks noChangeAspect="1"/>
          </p:cNvPicPr>
          <p:nvPr/>
        </p:nvPicPr>
        <p:blipFill>
          <a:blip r:embed="rId5"/>
          <a:stretch>
            <a:fillRect/>
          </a:stretch>
        </p:blipFill>
        <p:spPr>
          <a:xfrm>
            <a:off x="6745325" y="3202462"/>
            <a:ext cx="1593826" cy="886566"/>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Custom 4">
      <a:dk1>
        <a:sysClr val="windowText" lastClr="000000"/>
      </a:dk1>
      <a:lt1>
        <a:sysClr val="window" lastClr="FFFFFF"/>
      </a:lt1>
      <a:dk2>
        <a:srgbClr val="4E5B6F"/>
      </a:dk2>
      <a:lt2>
        <a:srgbClr val="D6ECFF"/>
      </a:lt2>
      <a:accent1>
        <a:srgbClr val="000000"/>
      </a:accent1>
      <a:accent2>
        <a:srgbClr val="000000"/>
      </a:accent2>
      <a:accent3>
        <a:srgbClr val="FEB80A"/>
      </a:accent3>
      <a:accent4>
        <a:srgbClr val="00ADDC"/>
      </a:accent4>
      <a:accent5>
        <a:srgbClr val="738AC8"/>
      </a:accent5>
      <a:accent6>
        <a:srgbClr val="1AB39F"/>
      </a:accent6>
      <a:hlink>
        <a:srgbClr val="EB8803"/>
      </a:hlink>
      <a:folHlink>
        <a:srgbClr val="5F7791"/>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2">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2205</TotalTime>
  <Words>1066</Words>
  <Application>Microsoft Office PowerPoint</Application>
  <PresentationFormat>On-screen Show (16:9)</PresentationFormat>
  <Paragraphs>76</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Times New Roman</vt:lpstr>
      <vt:lpstr>Gill Sans MT</vt:lpstr>
      <vt:lpstr>Wingdings 2</vt:lpstr>
      <vt:lpstr>Comfortaa</vt:lpstr>
      <vt:lpstr>Calibri</vt:lpstr>
      <vt:lpstr>Verdana</vt:lpstr>
      <vt:lpstr>Wingdings</vt:lpstr>
      <vt:lpstr>Solstice</vt:lpstr>
      <vt:lpstr>ALGORITHM DESIGN AND ANALYSIS(SE-303)</vt:lpstr>
      <vt:lpstr>INTRODUCTION</vt:lpstr>
      <vt:lpstr>PROBLEM DEFINITION AND SOLUTION</vt:lpstr>
      <vt:lpstr>EXPLANATION OF DIFFERENT MODULES  WITH SNAPSHOTS</vt:lpstr>
      <vt:lpstr>Slide 5</vt:lpstr>
      <vt:lpstr>Slide 6</vt:lpstr>
      <vt:lpstr>Slide 7</vt:lpstr>
      <vt:lpstr>Slide 8</vt:lpstr>
      <vt:lpstr>TOOLS AND TECHNOLOGIES USED</vt:lpstr>
      <vt:lpstr>BIBLIOGRAPHY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127</cp:revision>
  <dcterms:modified xsi:type="dcterms:W3CDTF">2020-11-24T19:11:38Z</dcterms:modified>
</cp:coreProperties>
</file>